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325" r:id="rId3"/>
    <p:sldId id="303" r:id="rId4"/>
    <p:sldId id="304" r:id="rId5"/>
    <p:sldId id="281" r:id="rId6"/>
    <p:sldId id="302" r:id="rId7"/>
    <p:sldId id="305" r:id="rId8"/>
    <p:sldId id="306" r:id="rId9"/>
    <p:sldId id="275" r:id="rId10"/>
    <p:sldId id="307" r:id="rId11"/>
    <p:sldId id="308" r:id="rId12"/>
    <p:sldId id="276" r:id="rId13"/>
    <p:sldId id="309" r:id="rId14"/>
    <p:sldId id="310" r:id="rId15"/>
    <p:sldId id="311" r:id="rId16"/>
    <p:sldId id="312" r:id="rId17"/>
    <p:sldId id="277" r:id="rId18"/>
    <p:sldId id="313" r:id="rId19"/>
    <p:sldId id="314" r:id="rId20"/>
    <p:sldId id="315" r:id="rId21"/>
    <p:sldId id="316" r:id="rId22"/>
    <p:sldId id="317" r:id="rId23"/>
    <p:sldId id="318" r:id="rId24"/>
    <p:sldId id="280" r:id="rId25"/>
    <p:sldId id="322" r:id="rId26"/>
    <p:sldId id="323" r:id="rId27"/>
    <p:sldId id="324" r:id="rId28"/>
    <p:sldId id="268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">
          <p15:clr>
            <a:srgbClr val="A4A3A4"/>
          </p15:clr>
        </p15:guide>
        <p15:guide id="2" orient="horz" pos="1117">
          <p15:clr>
            <a:srgbClr val="A4A3A4"/>
          </p15:clr>
        </p15:guide>
        <p15:guide id="3" orient="horz" pos="4156">
          <p15:clr>
            <a:srgbClr val="A4A3A4"/>
          </p15:clr>
        </p15:guide>
        <p15:guide id="4" orient="horz" pos="4065">
          <p15:clr>
            <a:srgbClr val="A4A3A4"/>
          </p15:clr>
        </p15:guide>
        <p15:guide id="5" orient="horz" pos="602">
          <p15:clr>
            <a:srgbClr val="A4A3A4"/>
          </p15:clr>
        </p15:guide>
        <p15:guide id="6" orient="horz" pos="799">
          <p15:clr>
            <a:srgbClr val="A4A3A4"/>
          </p15:clr>
        </p15:guide>
        <p15:guide id="7" orient="horz" pos="3113">
          <p15:clr>
            <a:srgbClr val="A4A3A4"/>
          </p15:clr>
        </p15:guide>
        <p15:guide id="8" pos="158">
          <p15:clr>
            <a:srgbClr val="A4A3A4"/>
          </p15:clr>
        </p15:guide>
        <p15:guide id="9" pos="5615">
          <p15:clr>
            <a:srgbClr val="A4A3A4"/>
          </p15:clr>
        </p15:guide>
        <p15:guide id="10" pos="49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FFE5"/>
    <a:srgbClr val="E1FBFF"/>
    <a:srgbClr val="C0FFF9"/>
    <a:srgbClr val="C2CD23"/>
    <a:srgbClr val="DA4D5C"/>
    <a:srgbClr val="ED2B42"/>
    <a:srgbClr val="FCDB95"/>
    <a:srgbClr val="DCDDDE"/>
    <a:srgbClr val="CCCED0"/>
    <a:srgbClr val="FDED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04" autoAdjust="0"/>
    <p:restoredTop sz="81157" autoAdjust="0"/>
  </p:normalViewPr>
  <p:slideViewPr>
    <p:cSldViewPr showGuides="1">
      <p:cViewPr varScale="1">
        <p:scale>
          <a:sx n="93" d="100"/>
          <a:sy n="93" d="100"/>
        </p:scale>
        <p:origin x="2384" y="208"/>
      </p:cViewPr>
      <p:guideLst>
        <p:guide orient="horz" pos="164"/>
        <p:guide orient="horz" pos="1117"/>
        <p:guide orient="horz" pos="4156"/>
        <p:guide orient="horz" pos="4065"/>
        <p:guide orient="horz" pos="602"/>
        <p:guide orient="horz" pos="799"/>
        <p:guide orient="horz" pos="3113"/>
        <p:guide pos="158"/>
        <p:guide pos="5615"/>
        <p:guide pos="4967"/>
      </p:guideLst>
    </p:cSldViewPr>
  </p:slideViewPr>
  <p:outlineViewPr>
    <p:cViewPr>
      <p:scale>
        <a:sx n="33" d="100"/>
        <a:sy n="33" d="100"/>
      </p:scale>
      <p:origin x="0" y="100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2" d="100"/>
          <a:sy n="92" d="100"/>
        </p:scale>
        <p:origin x="-378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7FAF4-009A-408D-B856-792E8371C5D7}" type="datetimeFigureOut">
              <a:rPr lang="en-AU" smtClean="0"/>
              <a:t>16/5/18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39D75-D070-4EC8-9C24-89674E980E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669132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EEE0E7-875B-472D-82FD-0921116ED9FC}" type="datetimeFigureOut">
              <a:rPr lang="en-US" smtClean="0"/>
              <a:pPr/>
              <a:t>5/16/18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EEB80C-3D5D-4036-876C-B3AB82BF204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52217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Revived interest in land in SE Asia</a:t>
            </a:r>
          </a:p>
          <a:p>
            <a:r>
              <a:rPr lang="en-AU" dirty="0"/>
              <a:t>Lull in agrarian political economy with urbanisation, industrialisation, de-</a:t>
            </a:r>
            <a:r>
              <a:rPr lang="en-AU" dirty="0" err="1"/>
              <a:t>agrarianisation</a:t>
            </a:r>
            <a:endParaRPr lang="en-AU" dirty="0"/>
          </a:p>
          <a:p>
            <a:r>
              <a:rPr lang="en-AU" dirty="0"/>
              <a:t>But new competition for land – land deals, land grabbing, 2008, and new agendas – conservation, identity politics, land beyond its agricultural return for subsistence/cash crops – new meanings</a:t>
            </a:r>
          </a:p>
          <a:p>
            <a:pPr marL="171450" indent="-171450">
              <a:buFont typeface="Wingdings" pitchFamily="2" charset="2"/>
              <a:buChar char="à"/>
            </a:pPr>
            <a:r>
              <a:rPr lang="en-AU" dirty="0"/>
              <a:t>changing contexts in which land access and control is </a:t>
            </a:r>
            <a:r>
              <a:rPr lang="en-AU" dirty="0" err="1"/>
              <a:t>achived</a:t>
            </a:r>
            <a:r>
              <a:rPr lang="en-AU" dirty="0"/>
              <a:t> </a:t>
            </a:r>
            <a:r>
              <a:rPr lang="en-AU" dirty="0">
                <a:sym typeface="Wingdings" pitchFamily="2" charset="2"/>
              </a:rPr>
              <a:t> changing ways in which people are excluded from land</a:t>
            </a:r>
          </a:p>
          <a:p>
            <a:pPr marL="171450" indent="-171450">
              <a:buFont typeface="Wingdings" pitchFamily="2" charset="2"/>
              <a:buChar char="à"/>
            </a:pPr>
            <a:r>
              <a:rPr lang="en-AU" dirty="0">
                <a:sym typeface="Wingdings" pitchFamily="2" charset="2"/>
              </a:rPr>
              <a:t>POE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EB80C-3D5D-4036-876C-B3AB82BF204A}" type="slidenum">
              <a:rPr lang="en-AU" smtClean="0"/>
              <a:pPr/>
              <a:t>1</a:t>
            </a:fld>
            <a:endParaRPr lang="en-A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EB80C-3D5D-4036-876C-B3AB82BF204A}" type="slidenum">
              <a:rPr lang="en-AU" smtClean="0"/>
              <a:pPr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59034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Revived interest in land in SE Asia</a:t>
            </a:r>
          </a:p>
          <a:p>
            <a:r>
              <a:rPr lang="en-AU" dirty="0"/>
              <a:t>Lull in agrarian political economy with urbanisation, industrialisation, de-</a:t>
            </a:r>
            <a:r>
              <a:rPr lang="en-AU" dirty="0" err="1"/>
              <a:t>agrarianisation</a:t>
            </a:r>
            <a:endParaRPr lang="en-AU" dirty="0"/>
          </a:p>
          <a:p>
            <a:r>
              <a:rPr lang="en-AU" dirty="0"/>
              <a:t>But new competition for land – land deals, land grabbing, 2008, and new agendas – conservation, identity politics, land beyond its agricultural return for subsistence/cash crops – new meanings</a:t>
            </a:r>
          </a:p>
          <a:p>
            <a:pPr marL="171450" indent="-171450">
              <a:buFont typeface="Wingdings" pitchFamily="2" charset="2"/>
              <a:buChar char="à"/>
            </a:pPr>
            <a:r>
              <a:rPr lang="en-AU" dirty="0"/>
              <a:t>changing contexts in which land access and control is </a:t>
            </a:r>
            <a:r>
              <a:rPr lang="en-AU" dirty="0" err="1"/>
              <a:t>achived</a:t>
            </a:r>
            <a:r>
              <a:rPr lang="en-AU" dirty="0"/>
              <a:t> </a:t>
            </a:r>
            <a:r>
              <a:rPr lang="en-AU" dirty="0">
                <a:sym typeface="Wingdings" pitchFamily="2" charset="2"/>
              </a:rPr>
              <a:t> changing ways in which people are excluded from land</a:t>
            </a:r>
          </a:p>
          <a:p>
            <a:pPr marL="171450" indent="-171450">
              <a:buFont typeface="Wingdings" pitchFamily="2" charset="2"/>
              <a:buChar char="à"/>
            </a:pPr>
            <a:r>
              <a:rPr lang="en-AU" dirty="0">
                <a:sym typeface="Wingdings" pitchFamily="2" charset="2"/>
              </a:rPr>
              <a:t>POE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EB80C-3D5D-4036-876C-B3AB82BF204A}" type="slidenum">
              <a:rPr lang="en-AU" smtClean="0"/>
              <a:pPr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44273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Global infrastructure of land governance initiatives.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EB80C-3D5D-4036-876C-B3AB82BF204A}" type="slidenum">
              <a:rPr lang="en-AU" smtClean="0"/>
              <a:pPr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42915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EB80C-3D5D-4036-876C-B3AB82BF204A}" type="slidenum">
              <a:rPr lang="en-AU" smtClean="0"/>
              <a:pPr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3004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EB80C-3D5D-4036-876C-B3AB82BF204A}" type="slidenum">
              <a:rPr lang="en-AU" smtClean="0"/>
              <a:pPr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3004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EB80C-3D5D-4036-876C-B3AB82BF204A}" type="slidenum">
              <a:rPr lang="en-AU" smtClean="0"/>
              <a:pPr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5691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EB80C-3D5D-4036-876C-B3AB82BF204A}" type="slidenum">
              <a:rPr lang="en-AU" smtClean="0"/>
              <a:pPr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3329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EB80C-3D5D-4036-876C-B3AB82BF204A}" type="slidenum">
              <a:rPr lang="en-AU" smtClean="0"/>
              <a:pPr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8458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/>
          <p:cNvSpPr/>
          <p:nvPr userDrawn="1"/>
        </p:nvSpPr>
        <p:spPr bwMode="invGray">
          <a:xfrm>
            <a:off x="1071538" y="0"/>
            <a:ext cx="8072462" cy="57864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/>
          <p:cNvSpPr/>
          <p:nvPr userDrawn="1"/>
        </p:nvSpPr>
        <p:spPr bwMode="ltGray">
          <a:xfrm>
            <a:off x="1071536" y="4200304"/>
            <a:ext cx="2304000" cy="23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31912" y="285729"/>
            <a:ext cx="7704138" cy="100013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baseline="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31912" y="1285860"/>
            <a:ext cx="7704137" cy="500066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en-AU" sz="2000" b="0" kern="12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 Heading | Use Line Dividers To Separate Headings (Shift \)</a:t>
            </a:r>
            <a:endParaRPr lang="en-AU" dirty="0"/>
          </a:p>
        </p:txBody>
      </p:sp>
      <p:sp>
        <p:nvSpPr>
          <p:cNvPr id="11" name="Content Placeholder 25"/>
          <p:cNvSpPr>
            <a:spLocks noGrp="1"/>
          </p:cNvSpPr>
          <p:nvPr>
            <p:ph sz="quarter" idx="11" hasCustomPrompt="1"/>
          </p:nvPr>
        </p:nvSpPr>
        <p:spPr>
          <a:xfrm>
            <a:off x="3428992" y="5286388"/>
            <a:ext cx="5572133" cy="285752"/>
          </a:xfrm>
        </p:spPr>
        <p:txBody>
          <a:bodyPr lIns="0" tIns="0" rIns="0" bIns="0" anchor="t" anchorCtr="0">
            <a:noAutofit/>
          </a:bodyPr>
          <a:lstStyle>
            <a:lvl1pPr marL="174625" marR="0" indent="-174625" algn="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marL="174625" marR="0" lvl="0" indent="-174625" algn="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UNIT OR PROGRAM NAME </a:t>
            </a:r>
            <a:r>
              <a:rPr lang="en-AU" dirty="0"/>
              <a:t>(Use Line Dividers)</a:t>
            </a:r>
            <a:endParaRPr lang="en-US" dirty="0"/>
          </a:p>
        </p:txBody>
      </p:sp>
      <p:sp>
        <p:nvSpPr>
          <p:cNvPr id="12" name="Content Placeholder 25"/>
          <p:cNvSpPr>
            <a:spLocks noGrp="1"/>
          </p:cNvSpPr>
          <p:nvPr>
            <p:ph sz="quarter" idx="12" hasCustomPrompt="1"/>
          </p:nvPr>
        </p:nvSpPr>
        <p:spPr>
          <a:xfrm>
            <a:off x="3428992" y="5000636"/>
            <a:ext cx="5572133" cy="285752"/>
          </a:xfrm>
        </p:spPr>
        <p:txBody>
          <a:bodyPr lIns="0" tIns="0" rIns="0" bIns="0" anchor="b" anchorCtr="0">
            <a:noAutofit/>
          </a:bodyPr>
          <a:lstStyle>
            <a:lvl1pPr algn="r">
              <a:buNone/>
              <a:defRPr sz="1400" baseline="0">
                <a:solidFill>
                  <a:schemeClr val="bg1"/>
                </a:solidFill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en-US" dirty="0"/>
              <a:t>AUTHOR’S NAME | TITLE </a:t>
            </a:r>
            <a:r>
              <a:rPr lang="en-AU" dirty="0"/>
              <a:t>(Use Line Dividers)</a:t>
            </a:r>
            <a:endParaRPr lang="en-US" dirty="0"/>
          </a:p>
        </p:txBody>
      </p:sp>
      <p:sp>
        <p:nvSpPr>
          <p:cNvPr id="13" name="Picture Placeholder 16"/>
          <p:cNvSpPr>
            <a:spLocks noGrp="1"/>
          </p:cNvSpPr>
          <p:nvPr>
            <p:ph type="pic" sz="quarter" idx="13" hasCustomPrompt="1"/>
          </p:nvPr>
        </p:nvSpPr>
        <p:spPr>
          <a:xfrm>
            <a:off x="8055033" y="5819652"/>
            <a:ext cx="985150" cy="985150"/>
          </a:xfr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sz="1000" baseline="0"/>
            </a:lvl1pPr>
          </a:lstStyle>
          <a:p>
            <a:r>
              <a:rPr lang="en-AU" dirty="0"/>
              <a:t>Insert      Partner Logo </a:t>
            </a:r>
            <a:br>
              <a:rPr lang="en-AU" dirty="0"/>
            </a:br>
            <a:r>
              <a:rPr lang="en-AU" dirty="0"/>
              <a:t>- Delete if not required</a:t>
            </a: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261938" y="5715016"/>
            <a:ext cx="1612106" cy="789289"/>
            <a:chOff x="261938" y="5715016"/>
            <a:chExt cx="1612106" cy="789289"/>
          </a:xfrm>
        </p:grpSpPr>
        <p:sp>
          <p:nvSpPr>
            <p:cNvPr id="18" name="Rectangle 17"/>
            <p:cNvSpPr/>
            <p:nvPr userDrawn="1"/>
          </p:nvSpPr>
          <p:spPr>
            <a:xfrm flipH="1">
              <a:off x="261938" y="5715016"/>
              <a:ext cx="1612106" cy="78928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9" name="Picture 18" descr="USY_MB1_rgb_Reversed_Standard_Logo.png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433773" y="5890063"/>
              <a:ext cx="1268436" cy="439194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TITLE, FONT IN ARIAL 24PT  [1 line only]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3437" y="1773238"/>
            <a:ext cx="4270375" cy="4513281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AU" dirty="0"/>
              <a:t>Sixth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718A-1B3D-42D2-9A2B-FB6CFA4B4E8D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250825" y="5715001"/>
            <a:ext cx="4392613" cy="428644"/>
          </a:xfrm>
        </p:spPr>
        <p:txBody>
          <a:bodyPr anchor="t">
            <a:normAutofit/>
          </a:bodyPr>
          <a:lstStyle>
            <a:lvl1pPr>
              <a:buNone/>
              <a:defRPr sz="1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Caption copy goes here</a:t>
            </a:r>
            <a:endParaRPr lang="en-AU" dirty="0"/>
          </a:p>
        </p:txBody>
      </p:sp>
      <p:sp>
        <p:nvSpPr>
          <p:cNvPr id="12" name="Table Placeholder 11"/>
          <p:cNvSpPr>
            <a:spLocks noGrp="1"/>
          </p:cNvSpPr>
          <p:nvPr>
            <p:ph type="tbl" sz="quarter" idx="16" hasCustomPrompt="1"/>
          </p:nvPr>
        </p:nvSpPr>
        <p:spPr>
          <a:xfrm>
            <a:off x="250826" y="1764138"/>
            <a:ext cx="4319004" cy="3950861"/>
          </a:xfrm>
        </p:spPr>
        <p:txBody>
          <a:bodyPr anchor="t"/>
          <a:lstStyle>
            <a:lvl1pPr marL="174625" marR="0" indent="-174625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baseline="0"/>
            </a:lvl1pPr>
          </a:lstStyle>
          <a:p>
            <a:r>
              <a:rPr lang="en-AU" dirty="0"/>
              <a:t>PLACE TABLE HERE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50825" y="6143643"/>
            <a:ext cx="4392613" cy="165082"/>
          </a:xfrm>
        </p:spPr>
        <p:txBody>
          <a:bodyPr anchor="ctr">
            <a:noAutofit/>
          </a:bodyPr>
          <a:lstStyle>
            <a:lvl1pPr>
              <a:buNone/>
              <a:defRPr sz="8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SOURCE: XYZ</a:t>
            </a:r>
            <a:endParaRPr lang="en-AU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1268413"/>
            <a:ext cx="8662988" cy="485791"/>
          </a:xfr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 HEADING [1 line only]</a:t>
            </a:r>
            <a:endParaRPr lang="en-A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TITLE, FONT IN ARIAL 24PT  [1 line only]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3438" y="1773238"/>
            <a:ext cx="4270375" cy="4513281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AU" dirty="0"/>
              <a:t>Sixth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718A-1B3D-42D2-9A2B-FB6CFA4B4E8D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250825" y="5715001"/>
            <a:ext cx="4392613" cy="428644"/>
          </a:xfrm>
        </p:spPr>
        <p:txBody>
          <a:bodyPr anchor="t">
            <a:normAutofit/>
          </a:bodyPr>
          <a:lstStyle>
            <a:lvl1pPr>
              <a:buNone/>
              <a:defRPr sz="1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Caption copy goes here</a:t>
            </a:r>
            <a:endParaRPr lang="en-AU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50825" y="6143643"/>
            <a:ext cx="4392613" cy="165082"/>
          </a:xfrm>
        </p:spPr>
        <p:txBody>
          <a:bodyPr anchor="ctr">
            <a:noAutofit/>
          </a:bodyPr>
          <a:lstStyle>
            <a:lvl1pPr>
              <a:buNone/>
              <a:defRPr sz="8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SOURCE: XYZ</a:t>
            </a:r>
            <a:endParaRPr lang="en-AU" dirty="0"/>
          </a:p>
        </p:txBody>
      </p:sp>
      <p:sp>
        <p:nvSpPr>
          <p:cNvPr id="14" name="Chart Placeholder 13"/>
          <p:cNvSpPr>
            <a:spLocks noGrp="1"/>
          </p:cNvSpPr>
          <p:nvPr>
            <p:ph type="chart" sz="quarter" idx="18" hasCustomPrompt="1"/>
          </p:nvPr>
        </p:nvSpPr>
        <p:spPr>
          <a:xfrm>
            <a:off x="250825" y="1764139"/>
            <a:ext cx="4321175" cy="3950860"/>
          </a:xfrm>
        </p:spPr>
        <p:txBody>
          <a:bodyPr anchor="t"/>
          <a:lstStyle>
            <a:lvl1pPr marL="174625" marR="0" indent="-174625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lvl1pPr>
          </a:lstStyle>
          <a:p>
            <a:r>
              <a:rPr lang="en-AU" dirty="0"/>
              <a:t>PLACE CHART HERE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1268413"/>
            <a:ext cx="8662988" cy="485791"/>
          </a:xfr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 HEADING [1 line only]</a:t>
            </a:r>
            <a:endParaRPr lang="en-A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TITLE, FONT IN ARIAL 24PT  [1 line only]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718A-1B3D-42D2-9A2B-FB6CFA4B4E8D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250826" y="1773238"/>
            <a:ext cx="8662988" cy="4679949"/>
          </a:xfrm>
        </p:spPr>
        <p:txBody>
          <a:bodyPr anchor="t"/>
          <a:lstStyle>
            <a:lvl1pPr marL="174625" marR="0" indent="-174625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lvl1pPr>
          </a:lstStyle>
          <a:p>
            <a:r>
              <a:rPr lang="en-AU" dirty="0"/>
              <a:t>PLACE IMAGE HERE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1268413"/>
            <a:ext cx="8662988" cy="485791"/>
          </a:xfr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 HEADING [1 line only]</a:t>
            </a:r>
            <a:endParaRPr lang="en-A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TITLE, FONT IN ARIAL 24PT  [1 line only]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4" y="1773237"/>
            <a:ext cx="4321176" cy="4535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AU" dirty="0"/>
              <a:t>Sixth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773237"/>
            <a:ext cx="4270375" cy="4535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AU" dirty="0"/>
              <a:t>Sixth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718A-1B3D-42D2-9A2B-FB6CFA4B4E8D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1268413"/>
            <a:ext cx="8662988" cy="485791"/>
          </a:xfr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 HEADING [1 line only]</a:t>
            </a:r>
            <a:endParaRPr lang="en-A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TITLE, FONT IN ARIAL 24PT  [1 line only]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718A-1B3D-42D2-9A2B-FB6CFA4B4E8D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718A-1B3D-42D2-9A2B-FB6CFA4B4E8D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/>
          <p:cNvSpPr/>
          <p:nvPr userDrawn="1"/>
        </p:nvSpPr>
        <p:spPr>
          <a:xfrm>
            <a:off x="1071538" y="0"/>
            <a:ext cx="8072462" cy="57864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31912" y="285729"/>
            <a:ext cx="7704138" cy="1000132"/>
          </a:xfrm>
        </p:spPr>
        <p:txBody>
          <a:bodyPr>
            <a:normAutofit/>
          </a:bodyPr>
          <a:lstStyle>
            <a:lvl1pPr algn="l">
              <a:lnSpc>
                <a:spcPts val="31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31912" y="1285860"/>
            <a:ext cx="7704137" cy="500066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en-AU" sz="2000" b="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 Heading | Use Line Dividers To Separate Headings (Shift \)</a:t>
            </a:r>
            <a:endParaRPr lang="en-AU" dirty="0"/>
          </a:p>
        </p:txBody>
      </p:sp>
      <p:sp>
        <p:nvSpPr>
          <p:cNvPr id="13" name="Content Placeholder 25"/>
          <p:cNvSpPr>
            <a:spLocks noGrp="1"/>
          </p:cNvSpPr>
          <p:nvPr>
            <p:ph sz="quarter" idx="11" hasCustomPrompt="1"/>
          </p:nvPr>
        </p:nvSpPr>
        <p:spPr>
          <a:xfrm>
            <a:off x="3428992" y="5286388"/>
            <a:ext cx="5572133" cy="285752"/>
          </a:xfrm>
        </p:spPr>
        <p:txBody>
          <a:bodyPr lIns="0" tIns="0" rIns="0" bIns="0" anchor="t" anchorCtr="0">
            <a:noAutofit/>
          </a:bodyPr>
          <a:lstStyle>
            <a:lvl1pPr marL="174625" marR="0" indent="-174625" algn="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1400" baseline="0">
                <a:solidFill>
                  <a:schemeClr val="tx1"/>
                </a:solidFill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marL="174625" marR="0" lvl="0" indent="-174625" algn="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UNIT OR PROGRAM NAME </a:t>
            </a:r>
            <a:r>
              <a:rPr lang="en-AU" dirty="0"/>
              <a:t>(Use Line Dividers)</a:t>
            </a:r>
            <a:endParaRPr lang="en-US" dirty="0"/>
          </a:p>
        </p:txBody>
      </p:sp>
      <p:sp>
        <p:nvSpPr>
          <p:cNvPr id="20" name="Content Placeholder 25"/>
          <p:cNvSpPr>
            <a:spLocks noGrp="1"/>
          </p:cNvSpPr>
          <p:nvPr>
            <p:ph sz="quarter" idx="12" hasCustomPrompt="1"/>
          </p:nvPr>
        </p:nvSpPr>
        <p:spPr>
          <a:xfrm>
            <a:off x="3428992" y="5000636"/>
            <a:ext cx="5572133" cy="285752"/>
          </a:xfrm>
        </p:spPr>
        <p:txBody>
          <a:bodyPr lIns="0" tIns="0" rIns="0" bIns="0" anchor="b" anchorCtr="0">
            <a:noAutofit/>
          </a:bodyPr>
          <a:lstStyle>
            <a:lvl1pPr algn="r">
              <a:buNone/>
              <a:defRPr sz="1400" baseline="0">
                <a:solidFill>
                  <a:schemeClr val="tx1"/>
                </a:solidFill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en-US" dirty="0"/>
              <a:t>AUTHOR’S NAME | TITLE </a:t>
            </a:r>
            <a:r>
              <a:rPr lang="en-AU" dirty="0"/>
              <a:t>(Use Line Dividers)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 hasCustomPrompt="1"/>
          </p:nvPr>
        </p:nvSpPr>
        <p:spPr>
          <a:xfrm>
            <a:off x="8055033" y="5819652"/>
            <a:ext cx="985150" cy="985150"/>
          </a:xfr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sz="1000" baseline="0"/>
            </a:lvl1pPr>
          </a:lstStyle>
          <a:p>
            <a:r>
              <a:rPr lang="en-AU" dirty="0"/>
              <a:t>Insert      Partner Logo </a:t>
            </a:r>
            <a:br>
              <a:rPr lang="en-AU" dirty="0"/>
            </a:br>
            <a:r>
              <a:rPr lang="en-AU" dirty="0"/>
              <a:t>- Delete if not required</a:t>
            </a:r>
          </a:p>
        </p:txBody>
      </p:sp>
      <p:sp>
        <p:nvSpPr>
          <p:cNvPr id="16" name="Rectangle 15"/>
          <p:cNvSpPr/>
          <p:nvPr userDrawn="1"/>
        </p:nvSpPr>
        <p:spPr bwMode="ltGray">
          <a:xfrm>
            <a:off x="1071536" y="4200304"/>
            <a:ext cx="2304000" cy="23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 20"/>
          <p:cNvSpPr/>
          <p:nvPr userDrawn="1"/>
        </p:nvSpPr>
        <p:spPr>
          <a:xfrm flipH="1">
            <a:off x="261938" y="5715016"/>
            <a:ext cx="1612106" cy="7892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3" name="Picture 22" descr="USY_MB1_rgb_Reversed_Standard_Log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3773" y="5890063"/>
            <a:ext cx="1268436" cy="4391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Title Slid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ecture_theatre.jpg"/>
          <p:cNvPicPr>
            <a:picLocks noChangeAspect="1"/>
          </p:cNvPicPr>
          <p:nvPr userDrawn="1"/>
        </p:nvPicPr>
        <p:blipFill>
          <a:blip r:embed="rId2" cstate="print"/>
          <a:srcRect l="5985" t="6510" r="12702" b="13737"/>
          <a:stretch>
            <a:fillRect/>
          </a:stretch>
        </p:blipFill>
        <p:spPr>
          <a:xfrm flipH="1">
            <a:off x="0" y="3357562"/>
            <a:ext cx="9144000" cy="350043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invGray">
          <a:xfrm>
            <a:off x="0" y="0"/>
            <a:ext cx="9144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5720" y="285729"/>
            <a:ext cx="8750330" cy="1000132"/>
          </a:xfrm>
        </p:spPr>
        <p:txBody>
          <a:bodyPr>
            <a:normAutofit/>
          </a:bodyPr>
          <a:lstStyle>
            <a:lvl1pPr algn="l">
              <a:lnSpc>
                <a:spcPts val="3100"/>
              </a:lnSpc>
              <a:defRPr sz="3600" b="0" baseline="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5720" y="1285860"/>
            <a:ext cx="8750329" cy="500066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en-AU" sz="2000" b="0" kern="12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 Heading | Use Line Dividers To Separate Headings (Shift \)</a:t>
            </a:r>
            <a:endParaRPr lang="en-AU" dirty="0"/>
          </a:p>
        </p:txBody>
      </p:sp>
      <p:sp>
        <p:nvSpPr>
          <p:cNvPr id="19" name="Content Placeholder 25"/>
          <p:cNvSpPr>
            <a:spLocks noGrp="1"/>
          </p:cNvSpPr>
          <p:nvPr>
            <p:ph sz="quarter" idx="11" hasCustomPrompt="1"/>
          </p:nvPr>
        </p:nvSpPr>
        <p:spPr>
          <a:xfrm>
            <a:off x="250826" y="3000372"/>
            <a:ext cx="8750300" cy="285752"/>
          </a:xfrm>
        </p:spPr>
        <p:txBody>
          <a:bodyPr lIns="0" tIns="0" rIns="0" bIns="0" anchor="b" anchorCtr="0">
            <a:noAutofit/>
          </a:bodyPr>
          <a:lstStyle>
            <a:lvl1pPr marL="174625" marR="0" indent="-174625" algn="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marL="174625" marR="0" lvl="0" indent="-174625" algn="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UNIT OR PROGRAM NAME </a:t>
            </a:r>
            <a:r>
              <a:rPr lang="en-AU" dirty="0"/>
              <a:t>(Use Line Dividers)</a:t>
            </a:r>
            <a:endParaRPr lang="en-US" dirty="0"/>
          </a:p>
        </p:txBody>
      </p:sp>
      <p:sp>
        <p:nvSpPr>
          <p:cNvPr id="20" name="Content Placeholder 25"/>
          <p:cNvSpPr>
            <a:spLocks noGrp="1"/>
          </p:cNvSpPr>
          <p:nvPr>
            <p:ph sz="quarter" idx="12" hasCustomPrompt="1"/>
          </p:nvPr>
        </p:nvSpPr>
        <p:spPr>
          <a:xfrm>
            <a:off x="250826" y="2714620"/>
            <a:ext cx="8750300" cy="285752"/>
          </a:xfrm>
        </p:spPr>
        <p:txBody>
          <a:bodyPr lIns="0" tIns="0" rIns="0" bIns="0" anchor="b" anchorCtr="0">
            <a:noAutofit/>
          </a:bodyPr>
          <a:lstStyle>
            <a:lvl1pPr algn="r">
              <a:buNone/>
              <a:defRPr sz="1400" baseline="0">
                <a:solidFill>
                  <a:schemeClr val="bg1"/>
                </a:solidFill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en-US" dirty="0"/>
              <a:t>AUTHOR’S NAME | TITLE </a:t>
            </a:r>
            <a:r>
              <a:rPr lang="en-AU" dirty="0"/>
              <a:t>(Use Line Dividers)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 hasCustomPrompt="1"/>
          </p:nvPr>
        </p:nvSpPr>
        <p:spPr>
          <a:xfrm>
            <a:off x="7514706" y="5112818"/>
            <a:ext cx="1399108" cy="1399108"/>
          </a:xfr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sz="1000" baseline="0"/>
            </a:lvl1pPr>
          </a:lstStyle>
          <a:p>
            <a:r>
              <a:rPr lang="en-AU" dirty="0"/>
              <a:t>Insert Partner Logo </a:t>
            </a:r>
            <a:br>
              <a:rPr lang="en-AU" dirty="0"/>
            </a:br>
            <a:r>
              <a:rPr lang="en-AU" dirty="0"/>
              <a:t>- Delete if not required</a:t>
            </a:r>
          </a:p>
        </p:txBody>
      </p:sp>
      <p:sp>
        <p:nvSpPr>
          <p:cNvPr id="13" name="Rectangle 12"/>
          <p:cNvSpPr/>
          <p:nvPr userDrawn="1"/>
        </p:nvSpPr>
        <p:spPr bwMode="ltGray">
          <a:xfrm>
            <a:off x="1071536" y="4200304"/>
            <a:ext cx="2304000" cy="23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/>
          <p:cNvSpPr/>
          <p:nvPr userDrawn="1"/>
        </p:nvSpPr>
        <p:spPr>
          <a:xfrm flipH="1">
            <a:off x="261938" y="5715016"/>
            <a:ext cx="1612106" cy="7892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8" name="Picture 17" descr="USY_MB1_rgb_Reversed_Standard_Logo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33773" y="5890063"/>
            <a:ext cx="1268436" cy="4391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Title Slid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quad copy.jpg"/>
          <p:cNvPicPr>
            <a:picLocks noChangeAspect="1"/>
          </p:cNvPicPr>
          <p:nvPr userDrawn="1"/>
        </p:nvPicPr>
        <p:blipFill>
          <a:blip r:embed="rId2" cstate="print"/>
          <a:srcRect l="1322" r="21189" b="22059"/>
          <a:stretch>
            <a:fillRect/>
          </a:stretch>
        </p:blipFill>
        <p:spPr>
          <a:xfrm flipH="1">
            <a:off x="0" y="3071810"/>
            <a:ext cx="9144000" cy="37861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ltGray">
          <a:xfrm>
            <a:off x="0" y="0"/>
            <a:ext cx="9144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5720" y="285729"/>
            <a:ext cx="8750330" cy="1000132"/>
          </a:xfrm>
        </p:spPr>
        <p:txBody>
          <a:bodyPr>
            <a:normAutofit/>
          </a:bodyPr>
          <a:lstStyle>
            <a:lvl1pPr algn="l">
              <a:lnSpc>
                <a:spcPts val="31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5720" y="1285860"/>
            <a:ext cx="8750329" cy="500066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en-AU" sz="2000" b="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 Heading | Use Line Dividers To Separate Headings (Shift \)</a:t>
            </a:r>
            <a:endParaRPr lang="en-AU" dirty="0"/>
          </a:p>
        </p:txBody>
      </p:sp>
      <p:sp>
        <p:nvSpPr>
          <p:cNvPr id="15" name="Content Placeholder 25"/>
          <p:cNvSpPr>
            <a:spLocks noGrp="1"/>
          </p:cNvSpPr>
          <p:nvPr>
            <p:ph sz="quarter" idx="11" hasCustomPrompt="1"/>
          </p:nvPr>
        </p:nvSpPr>
        <p:spPr>
          <a:xfrm>
            <a:off x="250826" y="3000372"/>
            <a:ext cx="8750300" cy="285752"/>
          </a:xfrm>
        </p:spPr>
        <p:txBody>
          <a:bodyPr lIns="0" tIns="0" rIns="0" bIns="0" anchor="b" anchorCtr="0">
            <a:noAutofit/>
          </a:bodyPr>
          <a:lstStyle>
            <a:lvl1pPr marL="174625" marR="0" indent="-174625" algn="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1400" baseline="0">
                <a:solidFill>
                  <a:schemeClr val="tx1"/>
                </a:solidFill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marL="174625" marR="0" lvl="0" indent="-174625" algn="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UNIT OR PROGRAM NAME </a:t>
            </a:r>
            <a:r>
              <a:rPr lang="en-AU" dirty="0"/>
              <a:t>(Use Line Dividers)</a:t>
            </a:r>
            <a:endParaRPr lang="en-US" dirty="0"/>
          </a:p>
        </p:txBody>
      </p:sp>
      <p:sp>
        <p:nvSpPr>
          <p:cNvPr id="16" name="Content Placeholder 25"/>
          <p:cNvSpPr>
            <a:spLocks noGrp="1"/>
          </p:cNvSpPr>
          <p:nvPr>
            <p:ph sz="quarter" idx="12" hasCustomPrompt="1"/>
          </p:nvPr>
        </p:nvSpPr>
        <p:spPr>
          <a:xfrm>
            <a:off x="250826" y="2714620"/>
            <a:ext cx="8750300" cy="285752"/>
          </a:xfrm>
        </p:spPr>
        <p:txBody>
          <a:bodyPr lIns="0" tIns="0" rIns="0" bIns="0" anchor="b" anchorCtr="0">
            <a:noAutofit/>
          </a:bodyPr>
          <a:lstStyle>
            <a:lvl1pPr algn="r">
              <a:buNone/>
              <a:defRPr sz="1400" baseline="0">
                <a:solidFill>
                  <a:schemeClr val="tx1"/>
                </a:solidFill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en-US" dirty="0"/>
              <a:t>AUTHOR’S NAME | TITLE </a:t>
            </a:r>
            <a:r>
              <a:rPr lang="en-AU" dirty="0"/>
              <a:t>(Use Line Dividers)</a:t>
            </a:r>
            <a:endParaRPr lang="en-US" dirty="0"/>
          </a:p>
        </p:txBody>
      </p:sp>
      <p:sp>
        <p:nvSpPr>
          <p:cNvPr id="13" name="Picture Placeholder 16"/>
          <p:cNvSpPr>
            <a:spLocks noGrp="1"/>
          </p:cNvSpPr>
          <p:nvPr>
            <p:ph type="pic" sz="quarter" idx="14" hasCustomPrompt="1"/>
          </p:nvPr>
        </p:nvSpPr>
        <p:spPr>
          <a:xfrm>
            <a:off x="7514706" y="5112818"/>
            <a:ext cx="1399108" cy="1399108"/>
          </a:xfr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sz="1000" baseline="0"/>
            </a:lvl1pPr>
          </a:lstStyle>
          <a:p>
            <a:r>
              <a:rPr lang="en-AU" dirty="0"/>
              <a:t>Insert Partner Logo </a:t>
            </a:r>
            <a:br>
              <a:rPr lang="en-AU" dirty="0"/>
            </a:br>
            <a:r>
              <a:rPr lang="en-AU" dirty="0"/>
              <a:t>- Delete if not required</a:t>
            </a:r>
          </a:p>
        </p:txBody>
      </p:sp>
      <p:sp>
        <p:nvSpPr>
          <p:cNvPr id="14" name="Rectangle 13"/>
          <p:cNvSpPr/>
          <p:nvPr userDrawn="1"/>
        </p:nvSpPr>
        <p:spPr bwMode="ltGray">
          <a:xfrm>
            <a:off x="1071536" y="4200304"/>
            <a:ext cx="2304000" cy="23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/>
          <p:cNvSpPr/>
          <p:nvPr userDrawn="1"/>
        </p:nvSpPr>
        <p:spPr>
          <a:xfrm flipH="1">
            <a:off x="261938" y="5715016"/>
            <a:ext cx="1612106" cy="7892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1" name="Picture 20" descr="USY_MB1_rgb_Reversed_Standard_Logo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33773" y="5890063"/>
            <a:ext cx="1268436" cy="4391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Slid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ience_lab copy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246859"/>
            <a:ext cx="9144000" cy="361114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invGray">
          <a:xfrm>
            <a:off x="0" y="0"/>
            <a:ext cx="9144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85720" y="285729"/>
            <a:ext cx="8750330" cy="1000132"/>
          </a:xfrm>
        </p:spPr>
        <p:txBody>
          <a:bodyPr>
            <a:normAutofit/>
          </a:bodyPr>
          <a:lstStyle>
            <a:lvl1pPr algn="l">
              <a:lnSpc>
                <a:spcPts val="3100"/>
              </a:lnSpc>
              <a:defRPr sz="3600" b="0" baseline="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285720" y="1285860"/>
            <a:ext cx="8750329" cy="500066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en-AU" sz="2000" b="0" kern="12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 Heading | Use Line Dividers To Separate Headings (Shift \)</a:t>
            </a:r>
            <a:endParaRPr lang="en-AU" dirty="0"/>
          </a:p>
        </p:txBody>
      </p:sp>
      <p:sp>
        <p:nvSpPr>
          <p:cNvPr id="14" name="Content Placeholder 25"/>
          <p:cNvSpPr>
            <a:spLocks noGrp="1"/>
          </p:cNvSpPr>
          <p:nvPr>
            <p:ph sz="quarter" idx="11" hasCustomPrompt="1"/>
          </p:nvPr>
        </p:nvSpPr>
        <p:spPr>
          <a:xfrm>
            <a:off x="250826" y="3000372"/>
            <a:ext cx="8750300" cy="285752"/>
          </a:xfrm>
        </p:spPr>
        <p:txBody>
          <a:bodyPr lIns="0" tIns="0" rIns="0" bIns="0" anchor="b" anchorCtr="0">
            <a:noAutofit/>
          </a:bodyPr>
          <a:lstStyle>
            <a:lvl1pPr marL="174625" marR="0" indent="-174625" algn="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marL="174625" marR="0" lvl="0" indent="-174625" algn="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UNIT OR PROGRAM NAME </a:t>
            </a:r>
            <a:r>
              <a:rPr lang="en-AU" dirty="0"/>
              <a:t>(Use Line Dividers)</a:t>
            </a:r>
            <a:endParaRPr lang="en-US" dirty="0"/>
          </a:p>
        </p:txBody>
      </p:sp>
      <p:sp>
        <p:nvSpPr>
          <p:cNvPr id="15" name="Content Placeholder 25"/>
          <p:cNvSpPr>
            <a:spLocks noGrp="1"/>
          </p:cNvSpPr>
          <p:nvPr>
            <p:ph sz="quarter" idx="12" hasCustomPrompt="1"/>
          </p:nvPr>
        </p:nvSpPr>
        <p:spPr>
          <a:xfrm>
            <a:off x="250826" y="2714620"/>
            <a:ext cx="8750300" cy="285752"/>
          </a:xfrm>
        </p:spPr>
        <p:txBody>
          <a:bodyPr lIns="0" tIns="0" rIns="0" bIns="0" anchor="b" anchorCtr="0">
            <a:noAutofit/>
          </a:bodyPr>
          <a:lstStyle>
            <a:lvl1pPr algn="r">
              <a:buNone/>
              <a:defRPr sz="1400" baseline="0">
                <a:solidFill>
                  <a:schemeClr val="bg1"/>
                </a:solidFill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en-US" dirty="0"/>
              <a:t>AUTHOR’S NAME | TITLE </a:t>
            </a:r>
            <a:r>
              <a:rPr lang="en-AU" dirty="0"/>
              <a:t>(Use Line Dividers)</a:t>
            </a:r>
            <a:endParaRPr lang="en-US" dirty="0"/>
          </a:p>
        </p:txBody>
      </p:sp>
      <p:sp>
        <p:nvSpPr>
          <p:cNvPr id="13" name="Picture Placeholder 16"/>
          <p:cNvSpPr>
            <a:spLocks noGrp="1"/>
          </p:cNvSpPr>
          <p:nvPr>
            <p:ph type="pic" sz="quarter" idx="14" hasCustomPrompt="1"/>
          </p:nvPr>
        </p:nvSpPr>
        <p:spPr>
          <a:xfrm>
            <a:off x="7514706" y="5112818"/>
            <a:ext cx="1399108" cy="1399108"/>
          </a:xfr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sz="1000" baseline="0"/>
            </a:lvl1pPr>
          </a:lstStyle>
          <a:p>
            <a:r>
              <a:rPr lang="en-AU" dirty="0"/>
              <a:t>Insert Partner Logo </a:t>
            </a:r>
            <a:br>
              <a:rPr lang="en-AU" dirty="0"/>
            </a:br>
            <a:r>
              <a:rPr lang="en-AU" dirty="0"/>
              <a:t>- Delete if not required</a:t>
            </a:r>
          </a:p>
        </p:txBody>
      </p:sp>
      <p:sp>
        <p:nvSpPr>
          <p:cNvPr id="19" name="Rectangle 18"/>
          <p:cNvSpPr/>
          <p:nvPr userDrawn="1"/>
        </p:nvSpPr>
        <p:spPr bwMode="ltGray">
          <a:xfrm>
            <a:off x="1071536" y="4200304"/>
            <a:ext cx="2304000" cy="23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/>
          <p:cNvSpPr/>
          <p:nvPr userDrawn="1"/>
        </p:nvSpPr>
        <p:spPr>
          <a:xfrm flipH="1">
            <a:off x="261938" y="5715016"/>
            <a:ext cx="1612106" cy="7892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1" name="Picture 20" descr="USY_MB1_rgb_Reversed_Standard_Logo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33773" y="5890063"/>
            <a:ext cx="1268436" cy="4391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UE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ltGray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 bwMode="white">
          <a:xfrm>
            <a:off x="285719" y="1777496"/>
            <a:ext cx="7599393" cy="1080000"/>
          </a:xfrm>
        </p:spPr>
        <p:txBody>
          <a:bodyPr anchor="ctr">
            <a:normAutofit/>
          </a:bodyPr>
          <a:lstStyle>
            <a:lvl1pPr algn="l">
              <a:defRPr sz="28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DIVIDER  [1 line only]</a:t>
            </a:r>
            <a:endParaRPr lang="en-AU" dirty="0"/>
          </a:p>
        </p:txBody>
      </p:sp>
      <p:sp>
        <p:nvSpPr>
          <p:cNvPr id="13" name="Text Placeholder 12"/>
          <p:cNvSpPr>
            <a:spLocks noGrp="1"/>
          </p:cNvSpPr>
          <p:nvPr userDrawn="1">
            <p:ph type="body" sz="quarter" idx="11" hasCustomPrompt="1"/>
          </p:nvPr>
        </p:nvSpPr>
        <p:spPr bwMode="white">
          <a:xfrm>
            <a:off x="7893038" y="1777495"/>
            <a:ext cx="1143012" cy="1080000"/>
          </a:xfrm>
        </p:spPr>
        <p:txBody>
          <a:bodyPr anchor="ctr"/>
          <a:lstStyle>
            <a:lvl1pPr algn="r">
              <a:buNone/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</a:t>
            </a:r>
            <a:endParaRPr lang="en-AU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 bwMode="hidden">
          <a:xfrm>
            <a:off x="7893038" y="2857496"/>
            <a:ext cx="1144800" cy="142875"/>
          </a:xfrm>
        </p:spPr>
        <p:txBody>
          <a:bodyPr>
            <a:noAutofit/>
          </a:bodyPr>
          <a:lstStyle>
            <a:lvl1pPr algn="ctr">
              <a:buNone/>
              <a:defRPr sz="7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section number</a:t>
            </a:r>
            <a:endParaRPr lang="en-AU" dirty="0"/>
          </a:p>
        </p:txBody>
      </p:sp>
      <p:sp>
        <p:nvSpPr>
          <p:cNvPr id="32" name="Rectangle 31"/>
          <p:cNvSpPr/>
          <p:nvPr userDrawn="1"/>
        </p:nvSpPr>
        <p:spPr bwMode="white">
          <a:xfrm flipH="1">
            <a:off x="-5" y="5715016"/>
            <a:ext cx="9144001" cy="1142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224627" y="5248014"/>
            <a:ext cx="1989919" cy="1359427"/>
            <a:chOff x="224627" y="5248014"/>
            <a:chExt cx="1989919" cy="1359427"/>
          </a:xfrm>
        </p:grpSpPr>
        <p:sp>
          <p:nvSpPr>
            <p:cNvPr id="33" name="Rectangle 32"/>
            <p:cNvSpPr/>
            <p:nvPr userDrawn="1"/>
          </p:nvSpPr>
          <p:spPr bwMode="ltGray">
            <a:xfrm>
              <a:off x="855117" y="5248014"/>
              <a:ext cx="1359429" cy="13594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15" name="Group 14"/>
            <p:cNvGrpSpPr/>
            <p:nvPr userDrawn="1"/>
          </p:nvGrpSpPr>
          <p:grpSpPr>
            <a:xfrm>
              <a:off x="224627" y="5966641"/>
              <a:ext cx="1267200" cy="640800"/>
              <a:chOff x="261938" y="5715016"/>
              <a:chExt cx="1612106" cy="789289"/>
            </a:xfrm>
          </p:grpSpPr>
          <p:sp>
            <p:nvSpPr>
              <p:cNvPr id="16" name="Rectangle 15"/>
              <p:cNvSpPr/>
              <p:nvPr userDrawn="1"/>
            </p:nvSpPr>
            <p:spPr>
              <a:xfrm flipH="1">
                <a:off x="261938" y="5715016"/>
                <a:ext cx="1612106" cy="78928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pic>
            <p:nvPicPr>
              <p:cNvPr id="18" name="Picture 17" descr="USY_MB1_rgb_Reversed_Standard_Logo.png"/>
              <p:cNvPicPr>
                <a:picLocks noChangeAspect="1"/>
              </p:cNvPicPr>
              <p:nvPr userDrawn="1"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33773" y="5890063"/>
                <a:ext cx="1268436" cy="439194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UE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ltGray">
          <a:xfrm>
            <a:off x="0" y="0"/>
            <a:ext cx="9144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 bwMode="black">
          <a:xfrm>
            <a:off x="285720" y="1777496"/>
            <a:ext cx="7599393" cy="1080000"/>
          </a:xfrm>
        </p:spPr>
        <p:txBody>
          <a:bodyPr anchor="ctr">
            <a:normAutofit/>
          </a:bodyPr>
          <a:lstStyle>
            <a:lvl1pPr algn="l">
              <a:defRPr sz="2800" b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SECTION DIVIDER  [1 line only]</a:t>
            </a:r>
            <a:endParaRPr lang="en-AU" dirty="0"/>
          </a:p>
        </p:txBody>
      </p:sp>
      <p:sp>
        <p:nvSpPr>
          <p:cNvPr id="13" name="Text Placeholder 12"/>
          <p:cNvSpPr>
            <a:spLocks noGrp="1"/>
          </p:cNvSpPr>
          <p:nvPr userDrawn="1">
            <p:ph type="body" sz="quarter" idx="11" hasCustomPrompt="1"/>
          </p:nvPr>
        </p:nvSpPr>
        <p:spPr bwMode="black">
          <a:xfrm>
            <a:off x="7893038" y="1777495"/>
            <a:ext cx="1143012" cy="1080000"/>
          </a:xfrm>
        </p:spPr>
        <p:txBody>
          <a:bodyPr anchor="ctr"/>
          <a:lstStyle>
            <a:lvl1pPr algn="r">
              <a:buNone/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</a:t>
            </a:r>
            <a:endParaRPr lang="en-AU" dirty="0"/>
          </a:p>
        </p:txBody>
      </p:sp>
      <p:sp>
        <p:nvSpPr>
          <p:cNvPr id="12" name="Rectangle 11"/>
          <p:cNvSpPr/>
          <p:nvPr userDrawn="1"/>
        </p:nvSpPr>
        <p:spPr bwMode="white">
          <a:xfrm flipH="1">
            <a:off x="-5" y="5715016"/>
            <a:ext cx="9144001" cy="1142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 Placeholder 16"/>
          <p:cNvSpPr>
            <a:spLocks noGrp="1"/>
          </p:cNvSpPr>
          <p:nvPr userDrawn="1">
            <p:ph type="body" sz="quarter" idx="13" hasCustomPrompt="1"/>
          </p:nvPr>
        </p:nvSpPr>
        <p:spPr bwMode="hidden">
          <a:xfrm>
            <a:off x="7893038" y="2857496"/>
            <a:ext cx="1144800" cy="142875"/>
          </a:xfrm>
        </p:spPr>
        <p:txBody>
          <a:bodyPr>
            <a:noAutofit/>
          </a:bodyPr>
          <a:lstStyle>
            <a:lvl1pPr algn="ctr">
              <a:buNone/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Enter section number</a:t>
            </a:r>
            <a:endParaRPr lang="en-AU" dirty="0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24627" y="5248014"/>
            <a:ext cx="1989919" cy="1359427"/>
            <a:chOff x="224627" y="5248014"/>
            <a:chExt cx="1989919" cy="1359427"/>
          </a:xfrm>
        </p:grpSpPr>
        <p:sp>
          <p:nvSpPr>
            <p:cNvPr id="18" name="Rectangle 17"/>
            <p:cNvSpPr/>
            <p:nvPr userDrawn="1"/>
          </p:nvSpPr>
          <p:spPr bwMode="ltGray">
            <a:xfrm>
              <a:off x="855117" y="5248014"/>
              <a:ext cx="1359429" cy="13594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19" name="Group 14"/>
            <p:cNvGrpSpPr/>
            <p:nvPr userDrawn="1"/>
          </p:nvGrpSpPr>
          <p:grpSpPr>
            <a:xfrm>
              <a:off x="224627" y="5966641"/>
              <a:ext cx="1267200" cy="640800"/>
              <a:chOff x="261938" y="5715016"/>
              <a:chExt cx="1612106" cy="789289"/>
            </a:xfrm>
          </p:grpSpPr>
          <p:sp>
            <p:nvSpPr>
              <p:cNvPr id="20" name="Rectangle 19"/>
              <p:cNvSpPr/>
              <p:nvPr userDrawn="1"/>
            </p:nvSpPr>
            <p:spPr>
              <a:xfrm flipH="1">
                <a:off x="261938" y="5715016"/>
                <a:ext cx="1612106" cy="78928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pic>
            <p:nvPicPr>
              <p:cNvPr id="21" name="Picture 20" descr="USY_MB1_rgb_Reversed_Standard_Logo.png"/>
              <p:cNvPicPr>
                <a:picLocks noChangeAspect="1"/>
              </p:cNvPicPr>
              <p:nvPr userDrawn="1"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33773" y="5890063"/>
                <a:ext cx="1268436" cy="439194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TITLE, FONT IN ARIAL 24PT  [1 line only]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4" y="1773238"/>
            <a:ext cx="8662989" cy="4679949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  <a:lvl6pPr marL="1074738" indent="-174625">
              <a:buClr>
                <a:schemeClr val="accent1"/>
              </a:buClr>
              <a:defRPr sz="1600" baseline="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AU" dirty="0"/>
              <a:t>Sixth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718A-1B3D-42D2-9A2B-FB6CFA4B4E8D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1268413"/>
            <a:ext cx="8662988" cy="485791"/>
          </a:xfr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 HEADING [1 line only]</a:t>
            </a:r>
            <a:endParaRPr lang="en-A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TITLE, FONT IN ARIAL 24PT  [1 line only]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3438" y="1783634"/>
            <a:ext cx="4270375" cy="4502885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AU" dirty="0"/>
              <a:t>Sixth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718A-1B3D-42D2-9A2B-FB6CFA4B4E8D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250825" y="1773238"/>
            <a:ext cx="4321175" cy="3941761"/>
          </a:xfrm>
        </p:spPr>
        <p:txBody>
          <a:bodyPr anchor="t"/>
          <a:lstStyle>
            <a:lvl1pPr algn="ctr">
              <a:buNone/>
              <a:defRPr baseline="0"/>
            </a:lvl1pPr>
          </a:lstStyle>
          <a:p>
            <a:r>
              <a:rPr lang="en-AU" dirty="0"/>
              <a:t>PLACE IMAGE HERE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250825" y="5715000"/>
            <a:ext cx="4392613" cy="593725"/>
          </a:xfrm>
        </p:spPr>
        <p:txBody>
          <a:bodyPr anchor="t">
            <a:normAutofit/>
          </a:bodyPr>
          <a:lstStyle>
            <a:lvl1pPr>
              <a:buNone/>
              <a:defRPr sz="1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Caption copy goes here</a:t>
            </a:r>
            <a:endParaRPr lang="en-AU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1268413"/>
            <a:ext cx="8662988" cy="485791"/>
          </a:xfr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 HEADING [1 line only]</a:t>
            </a:r>
            <a:endParaRPr lang="en-A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 bwMode="invGray">
          <a:xfrm flipH="1">
            <a:off x="928662" y="260351"/>
            <a:ext cx="8001056" cy="954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57356" y="428604"/>
            <a:ext cx="7056457" cy="63341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SLIDE TITLE, FONT IN ARIAL 24PT  [1 line only]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4" y="1357297"/>
            <a:ext cx="8662989" cy="5095891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AU" dirty="0"/>
              <a:t>Sixth level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8664605" y="6586742"/>
            <a:ext cx="249208" cy="21431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AU" sz="9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EB0718A-1B3D-42D2-9A2B-FB6CFA4B4E8D}" type="slidenum">
              <a:rPr lang="en-AU" smtClean="0"/>
              <a:pPr/>
              <a:t>‹#›</a:t>
            </a:fld>
            <a:endParaRPr lang="en-AU" dirty="0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250825" y="6575651"/>
            <a:ext cx="8678893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 userDrawn="1"/>
        </p:nvGrpSpPr>
        <p:grpSpPr>
          <a:xfrm>
            <a:off x="250825" y="260350"/>
            <a:ext cx="1612106" cy="789289"/>
            <a:chOff x="261938" y="5715016"/>
            <a:chExt cx="1612106" cy="789289"/>
          </a:xfrm>
        </p:grpSpPr>
        <p:sp>
          <p:nvSpPr>
            <p:cNvPr id="12" name="Rectangle 11"/>
            <p:cNvSpPr/>
            <p:nvPr userDrawn="1"/>
          </p:nvSpPr>
          <p:spPr>
            <a:xfrm flipH="1">
              <a:off x="261938" y="5715016"/>
              <a:ext cx="1612106" cy="78928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3" name="Picture 12" descr="USY_MB1_rgb_Reversed_Standard_Logo.png"/>
            <p:cNvPicPr>
              <a:picLocks noChangeAspect="1"/>
            </p:cNvPicPr>
            <p:nvPr userDrawn="1"/>
          </p:nvPicPr>
          <p:blipFill>
            <a:blip r:embed="rId17" cstate="print"/>
            <a:stretch>
              <a:fillRect/>
            </a:stretch>
          </p:blipFill>
          <p:spPr>
            <a:xfrm>
              <a:off x="433773" y="5890063"/>
              <a:ext cx="1268436" cy="439194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0" r:id="rId3"/>
    <p:sldLayoutId id="2147483662" r:id="rId4"/>
    <p:sldLayoutId id="2147483663" r:id="rId5"/>
    <p:sldLayoutId id="2147483676" r:id="rId6"/>
    <p:sldLayoutId id="2147483675" r:id="rId7"/>
    <p:sldLayoutId id="2147483650" r:id="rId8"/>
    <p:sldLayoutId id="2147483669" r:id="rId9"/>
    <p:sldLayoutId id="2147483670" r:id="rId10"/>
    <p:sldLayoutId id="2147483671" r:id="rId11"/>
    <p:sldLayoutId id="2147483672" r:id="rId12"/>
    <p:sldLayoutId id="2147483652" r:id="rId13"/>
    <p:sldLayoutId id="2147483654" r:id="rId14"/>
    <p:sldLayoutId id="2147483655" r:id="rId15"/>
  </p:sldLayoutIdLst>
  <p:hf hdr="0" ftr="0" dt="0"/>
  <p:txStyles>
    <p:titleStyle>
      <a:lvl1pPr algn="r" defTabSz="914400" rtl="0" eaLnBrk="1" latinLnBrk="0" hangingPunct="1">
        <a:lnSpc>
          <a:spcPts val="2500"/>
        </a:lnSpc>
        <a:spcBef>
          <a:spcPct val="0"/>
        </a:spcBef>
        <a:buNone/>
        <a:defRPr sz="2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4625" indent="-174625" algn="l" defTabSz="914400" rtl="0" eaLnBrk="1" latinLnBrk="0" hangingPunct="1">
        <a:spcBef>
          <a:spcPts val="500"/>
        </a:spcBef>
        <a:spcAft>
          <a:spcPts val="500"/>
        </a:spcAft>
        <a:buClr>
          <a:schemeClr val="accent1"/>
        </a:buClr>
        <a:buFont typeface="Arial" pitchFamily="34" charset="0"/>
        <a:buChar char="›"/>
        <a:defRPr lang="en-US" sz="20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361950" indent="-184150" algn="l" defTabSz="914400" rtl="0" eaLnBrk="1" latinLnBrk="0" hangingPunct="1">
        <a:spcBef>
          <a:spcPts val="500"/>
        </a:spcBef>
        <a:spcAft>
          <a:spcPts val="500"/>
        </a:spcAft>
        <a:buClr>
          <a:schemeClr val="accent1"/>
        </a:buClr>
        <a:buFont typeface="Arial" pitchFamily="34" charset="0"/>
        <a:buChar char="-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539750" indent="-177800" algn="l" defTabSz="914400" rtl="0" eaLnBrk="1" latinLnBrk="0" hangingPunct="1">
        <a:spcBef>
          <a:spcPts val="500"/>
        </a:spcBef>
        <a:spcAft>
          <a:spcPts val="500"/>
        </a:spcAft>
        <a:buClr>
          <a:schemeClr val="accent1"/>
        </a:buClr>
        <a:buFont typeface="Arial" pitchFamily="34" charset="0"/>
        <a:buChar char="-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717550" indent="-177800" algn="l" defTabSz="914400" rtl="0" eaLnBrk="1" latinLnBrk="0" hangingPunct="1">
        <a:spcBef>
          <a:spcPts val="500"/>
        </a:spcBef>
        <a:spcAft>
          <a:spcPts val="500"/>
        </a:spcAft>
        <a:buClr>
          <a:schemeClr val="accent1"/>
        </a:buClr>
        <a:buFont typeface="Arial" pitchFamily="34" charset="0"/>
        <a:buChar char="-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895350" indent="-177800" algn="l" defTabSz="914400" rtl="0" eaLnBrk="1" latinLnBrk="0" hangingPunct="1">
        <a:spcBef>
          <a:spcPts val="500"/>
        </a:spcBef>
        <a:spcAft>
          <a:spcPts val="500"/>
        </a:spcAft>
        <a:buClr>
          <a:schemeClr val="accent1"/>
        </a:buClr>
        <a:buFont typeface="Arial" pitchFamily="34" charset="0"/>
        <a:buChar char="•"/>
        <a:defRPr lang="en-AU" sz="16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1074738" indent="-174625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hyperlink" Target="https://press.anu.edu.au/publications/series/state-society-and-governance-melanesia/kastom-property-and-ideology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ydney.edu.au/mekong" TargetMode="External"/><Relationship Id="rId2" Type="http://schemas.openxmlformats.org/officeDocument/2006/relationships/hyperlink" Target="mailto:philip.hirsch@sydney.edu.au" TargetMode="Externa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youtube.com/watch?v=mmLsMCyQvMw" TargetMode="Externa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2400" b="1" dirty="0"/>
              <a:t>Powers of Exclusion</a:t>
            </a:r>
            <a:endParaRPr lang="en-AU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1416766"/>
            <a:ext cx="7704409" cy="500066"/>
          </a:xfrm>
        </p:spPr>
        <p:txBody>
          <a:bodyPr>
            <a:noAutofit/>
          </a:bodyPr>
          <a:lstStyle/>
          <a:p>
            <a:r>
              <a:rPr lang="en-US" sz="1800" b="1" dirty="0"/>
              <a:t>Land dilemmas in Southeast Asia</a:t>
            </a:r>
            <a:br>
              <a:rPr lang="en-AU" sz="1800" dirty="0"/>
            </a:br>
            <a:endParaRPr lang="en-AU" sz="18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3463916" y="4909582"/>
            <a:ext cx="5572133" cy="910070"/>
          </a:xfrm>
        </p:spPr>
        <p:txBody>
          <a:bodyPr/>
          <a:lstStyle/>
          <a:p>
            <a:r>
              <a:rPr lang="en-AU" dirty="0"/>
              <a:t>  Public Lecture</a:t>
            </a:r>
          </a:p>
          <a:p>
            <a:r>
              <a:rPr lang="en-AU" dirty="0" err="1"/>
              <a:t>Northwestern</a:t>
            </a:r>
            <a:r>
              <a:rPr lang="en-AU" dirty="0"/>
              <a:t> Agriculture and Forestry University, Xi’an, China</a:t>
            </a:r>
          </a:p>
          <a:p>
            <a:r>
              <a:rPr lang="en-AU" dirty="0"/>
              <a:t>22 May 2018</a:t>
            </a:r>
          </a:p>
          <a:p>
            <a:endParaRPr lang="en-AU" dirty="0"/>
          </a:p>
          <a:p>
            <a:r>
              <a:rPr lang="en-AU" dirty="0"/>
              <a:t>Philip Hirsch, Emeritus Professor of Human Geography</a:t>
            </a:r>
          </a:p>
          <a:p>
            <a:r>
              <a:rPr lang="en-AU" dirty="0"/>
              <a:t>School of Geosciences, University of Sydney</a:t>
            </a:r>
          </a:p>
          <a:p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1403648" y="4509120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Mekong Research Group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/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40B3DCE-F3BF-3A4E-AE29-F5BB2ADF2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Exclusion’s double edge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2E9416-D4A4-1F4D-A475-33359C004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dirty="0"/>
              <a:t>Exclusion’s double-edged processes</a:t>
            </a:r>
          </a:p>
          <a:p>
            <a:pPr lvl="1"/>
            <a:r>
              <a:rPr lang="en-US" dirty="0"/>
              <a:t>Maintaining existing access</a:t>
            </a:r>
          </a:p>
          <a:p>
            <a:pPr lvl="1"/>
            <a:r>
              <a:rPr lang="en-US" dirty="0"/>
              <a:t>Losing access</a:t>
            </a:r>
          </a:p>
          <a:p>
            <a:pPr lvl="1"/>
            <a:r>
              <a:rPr lang="en-US" dirty="0"/>
              <a:t>Preventing access</a:t>
            </a:r>
          </a:p>
          <a:p>
            <a:r>
              <a:rPr lang="en-US" dirty="0"/>
              <a:t>Exclusion as necessary for all land uses and tenure arrangements, for:</a:t>
            </a:r>
          </a:p>
          <a:p>
            <a:pPr lvl="1"/>
            <a:r>
              <a:rPr lang="en-US" dirty="0"/>
              <a:t>Production</a:t>
            </a:r>
          </a:p>
          <a:p>
            <a:pPr lvl="1"/>
            <a:r>
              <a:rPr lang="en-US" dirty="0"/>
              <a:t>Conservation</a:t>
            </a:r>
          </a:p>
          <a:p>
            <a:pPr lvl="1"/>
            <a:r>
              <a:rPr lang="en-US" dirty="0"/>
              <a:t>Other objectives</a:t>
            </a:r>
          </a:p>
          <a:p>
            <a:r>
              <a:rPr lang="en-US" dirty="0"/>
              <a:t>Exclusion produces security and insecurity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064CBF-B423-464C-AEDE-36AC1A86C7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double edge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B6ED6D-77DE-6744-BCB9-47E42EFCC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849407"/>
            <a:ext cx="2765992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13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40B3DCE-F3BF-3A4E-AE29-F5BB2ADF2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Exclusion’s double edge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2E9416-D4A4-1F4D-A475-33359C004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entrench exclusion or keep things flexible?</a:t>
            </a:r>
          </a:p>
          <a:p>
            <a:r>
              <a:rPr lang="en-US" dirty="0"/>
              <a:t>To </a:t>
            </a:r>
            <a:r>
              <a:rPr lang="en-US" dirty="0" err="1"/>
              <a:t>marketise</a:t>
            </a:r>
            <a:r>
              <a:rPr lang="en-US" dirty="0"/>
              <a:t> or protect?</a:t>
            </a:r>
          </a:p>
          <a:p>
            <a:r>
              <a:rPr lang="en-US" dirty="0"/>
              <a:t>To </a:t>
            </a:r>
            <a:r>
              <a:rPr lang="en-US" dirty="0" err="1"/>
              <a:t>individualise</a:t>
            </a:r>
            <a:r>
              <a:rPr lang="en-US" dirty="0"/>
              <a:t> or maintain collective authority over land?</a:t>
            </a:r>
          </a:p>
          <a:p>
            <a:r>
              <a:rPr lang="en-US" dirty="0"/>
              <a:t>To open to market forces or to protect?</a:t>
            </a:r>
          </a:p>
          <a:p>
            <a:pPr lvl="1"/>
            <a:r>
              <a:rPr lang="en-US" dirty="0" err="1"/>
              <a:t>Countermovements</a:t>
            </a:r>
            <a:endParaRPr lang="en-US" dirty="0"/>
          </a:p>
          <a:p>
            <a:r>
              <a:rPr lang="en-US" dirty="0" err="1"/>
              <a:t>etc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064CBF-B423-464C-AEDE-36AC1A86C7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Dilemmas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58B8F7-CE14-674C-B81E-5090284DD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20888"/>
            <a:ext cx="4336798" cy="288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8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Powers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35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40B3DCE-F3BF-3A4E-AE29-F5BB2ADF2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2E9416-D4A4-1F4D-A475-33359C004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Rules</a:t>
            </a:r>
          </a:p>
          <a:p>
            <a:r>
              <a:rPr lang="en-US" dirty="0"/>
              <a:t>The state as regulator</a:t>
            </a:r>
          </a:p>
          <a:p>
            <a:r>
              <a:rPr lang="en-US" dirty="0"/>
              <a:t>Non-state regulation and governance</a:t>
            </a:r>
          </a:p>
          <a:p>
            <a:r>
              <a:rPr lang="en-US" dirty="0"/>
              <a:t>The move toward </a:t>
            </a:r>
            <a:r>
              <a:rPr lang="en-US" dirty="0" err="1"/>
              <a:t>formalisation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064CBF-B423-464C-AEDE-36AC1A86C7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Regulation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7CD274-6C6E-AE42-A818-8FB7F8513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782" y="1773237"/>
            <a:ext cx="30607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56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40B3DCE-F3BF-3A4E-AE29-F5BB2ADF2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2E9416-D4A4-1F4D-A475-33359C004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Prices</a:t>
            </a:r>
          </a:p>
          <a:p>
            <a:r>
              <a:rPr lang="en-US" dirty="0"/>
              <a:t>What is affordable?</a:t>
            </a:r>
          </a:p>
          <a:p>
            <a:r>
              <a:rPr lang="en-US" dirty="0"/>
              <a:t>Speculation as a driver of exclusion</a:t>
            </a:r>
          </a:p>
          <a:p>
            <a:r>
              <a:rPr lang="en-US" dirty="0"/>
              <a:t>Neoliberal ideology of market as optimal allocator</a:t>
            </a:r>
          </a:p>
          <a:p>
            <a:r>
              <a:rPr lang="en-US" dirty="0"/>
              <a:t>A leveled playing field or serving more powerful economic players?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7A66D0-C351-D544-8528-8F53AE69E7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Real estate development, Vietnam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064CBF-B423-464C-AEDE-36AC1A86C7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825" y="1268413"/>
            <a:ext cx="8662988" cy="485791"/>
          </a:xfrm>
        </p:spPr>
        <p:txBody>
          <a:bodyPr/>
          <a:lstStyle/>
          <a:p>
            <a:r>
              <a:rPr lang="en-US" dirty="0"/>
              <a:t>Markets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50D6B8-D40E-3944-ADF1-32F866259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75" y="2791131"/>
            <a:ext cx="4403344" cy="294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71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40B3DCE-F3BF-3A4E-AE29-F5BB2ADF2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2E9416-D4A4-1F4D-A475-33359C004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Violence</a:t>
            </a:r>
          </a:p>
          <a:p>
            <a:r>
              <a:rPr lang="en-US" dirty="0"/>
              <a:t>Threat</a:t>
            </a:r>
          </a:p>
          <a:p>
            <a:r>
              <a:rPr lang="en-US" dirty="0"/>
              <a:t>State actors and the use of force/threat of force</a:t>
            </a:r>
          </a:p>
          <a:p>
            <a:r>
              <a:rPr lang="en-US" dirty="0"/>
              <a:t>Countervailing force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064CBF-B423-464C-AEDE-36AC1A86C7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Force</a:t>
            </a:r>
          </a:p>
        </p:txBody>
      </p:sp>
      <p:pic>
        <p:nvPicPr>
          <p:cNvPr id="10" name="Picture 2" descr="Bos Eviction">
            <a:extLst>
              <a:ext uri="{FF2B5EF4-FFF2-40B4-BE49-F238E27FC236}">
                <a16:creationId xmlns:a16="http://schemas.microsoft.com/office/drawing/2014/main" id="{FB3FA000-A0C4-A946-A2EB-87500F878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780928"/>
            <a:ext cx="4196342" cy="29026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021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40B3DCE-F3BF-3A4E-AE29-F5BB2ADF2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2E9416-D4A4-1F4D-A475-33359C004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Moral claims</a:t>
            </a:r>
          </a:p>
          <a:p>
            <a:pPr lvl="1"/>
            <a:r>
              <a:rPr lang="en-US" dirty="0"/>
              <a:t>Particularly important given the multiple meanings of land</a:t>
            </a:r>
          </a:p>
          <a:p>
            <a:r>
              <a:rPr lang="en-US" dirty="0"/>
              <a:t>Negotiation</a:t>
            </a:r>
          </a:p>
          <a:p>
            <a:r>
              <a:rPr lang="en-US" dirty="0"/>
              <a:t>Normative basis for the other powers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064CBF-B423-464C-AEDE-36AC1A86C7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Legitimation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978357-B821-0243-A3A7-FFFB526CA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783634"/>
            <a:ext cx="3273774" cy="462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45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Processes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65737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40B3DCE-F3BF-3A4E-AE29-F5BB2ADF2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2E9416-D4A4-1F4D-A475-33359C004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Land titling</a:t>
            </a:r>
          </a:p>
          <a:p>
            <a:pPr lvl="1"/>
            <a:r>
              <a:rPr lang="en-US" dirty="0"/>
              <a:t>Examples: Thailand</a:t>
            </a:r>
          </a:p>
          <a:p>
            <a:r>
              <a:rPr lang="en-US" dirty="0"/>
              <a:t>Land and forest allocation</a:t>
            </a:r>
          </a:p>
          <a:p>
            <a:pPr lvl="1"/>
            <a:r>
              <a:rPr lang="en-US" dirty="0"/>
              <a:t>Example: Laos</a:t>
            </a:r>
          </a:p>
          <a:p>
            <a:r>
              <a:rPr lang="en-US" dirty="0"/>
              <a:t>Land reform</a:t>
            </a:r>
          </a:p>
          <a:p>
            <a:pPr lvl="1"/>
            <a:r>
              <a:rPr lang="en-US" dirty="0"/>
              <a:t>Example: Philippines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064CBF-B423-464C-AEDE-36AC1A86C7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Land </a:t>
            </a:r>
            <a:r>
              <a:rPr lang="en-US" dirty="0" err="1"/>
              <a:t>formalisation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029DD4-60F6-1B4B-9D73-E8350D62F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618" y="2209819"/>
            <a:ext cx="29337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33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40B3DCE-F3BF-3A4E-AE29-F5BB2ADF2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2E9416-D4A4-1F4D-A475-33359C004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Protected areas</a:t>
            </a:r>
          </a:p>
          <a:p>
            <a:pPr lvl="1"/>
            <a:r>
              <a:rPr lang="en-US" dirty="0"/>
              <a:t>Example: Lore </a:t>
            </a:r>
            <a:r>
              <a:rPr lang="en-US" dirty="0" err="1"/>
              <a:t>Lindu</a:t>
            </a:r>
            <a:r>
              <a:rPr lang="en-US" dirty="0"/>
              <a:t>, Indonesia</a:t>
            </a:r>
          </a:p>
          <a:p>
            <a:r>
              <a:rPr lang="en-US" dirty="0"/>
              <a:t>CBNRM</a:t>
            </a:r>
          </a:p>
          <a:p>
            <a:pPr lvl="1"/>
            <a:r>
              <a:rPr lang="en-US" dirty="0"/>
              <a:t>Example: community forests in Cambodia</a:t>
            </a:r>
          </a:p>
          <a:p>
            <a:r>
              <a:rPr lang="en-US" dirty="0"/>
              <a:t>Investment-related offsets</a:t>
            </a:r>
          </a:p>
          <a:p>
            <a:pPr lvl="1"/>
            <a:r>
              <a:rPr lang="en-US" dirty="0"/>
              <a:t>Example: Nam </a:t>
            </a:r>
            <a:r>
              <a:rPr lang="en-US" dirty="0" err="1"/>
              <a:t>Theun</a:t>
            </a:r>
            <a:r>
              <a:rPr lang="en-US" dirty="0"/>
              <a:t> 2 dam, Laos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064CBF-B423-464C-AEDE-36AC1A86C7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Conservation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5363C6-F727-F648-A6D8-AD2E56B4A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784372"/>
            <a:ext cx="3029253" cy="422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179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285719" y="1777496"/>
            <a:ext cx="7958689" cy="1080000"/>
          </a:xfrm>
        </p:spPr>
        <p:txBody>
          <a:bodyPr/>
          <a:lstStyle/>
          <a:p>
            <a:r>
              <a:rPr lang="en-US" dirty="0"/>
              <a:t>Revived interest in land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414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40B3DCE-F3BF-3A4E-AE29-F5BB2ADF2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2E9416-D4A4-1F4D-A475-33359C004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Examples:</a:t>
            </a:r>
          </a:p>
          <a:p>
            <a:pPr lvl="1"/>
            <a:r>
              <a:rPr lang="en-US" dirty="0"/>
              <a:t>Oil palm, Sarawak</a:t>
            </a:r>
          </a:p>
          <a:p>
            <a:pPr lvl="1"/>
            <a:r>
              <a:rPr lang="en-US" dirty="0"/>
              <a:t>Coffee, Vietnam</a:t>
            </a:r>
          </a:p>
          <a:p>
            <a:pPr lvl="1"/>
            <a:r>
              <a:rPr lang="en-US" dirty="0"/>
              <a:t>Shrimp, Thailand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0C150021-D1F5-B942-BA36-ABD19BAEB67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5" r="10315"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064CBF-B423-464C-AEDE-36AC1A86C7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Boom crop expansion</a:t>
            </a:r>
          </a:p>
        </p:txBody>
      </p:sp>
    </p:spTree>
    <p:extLst>
      <p:ext uri="{BB962C8B-B14F-4D97-AF65-F5344CB8AC3E}">
        <p14:creationId xmlns:p14="http://schemas.microsoft.com/office/powerpoint/2010/main" val="2560985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40B3DCE-F3BF-3A4E-AE29-F5BB2ADF2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2E9416-D4A4-1F4D-A475-33359C004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Peri-urban development</a:t>
            </a:r>
          </a:p>
          <a:p>
            <a:pPr lvl="1"/>
            <a:r>
              <a:rPr lang="en-US" dirty="0"/>
              <a:t>Example: Cavite, Philippines</a:t>
            </a:r>
          </a:p>
          <a:p>
            <a:r>
              <a:rPr lang="en-US" dirty="0"/>
              <a:t>Tourism</a:t>
            </a:r>
          </a:p>
          <a:p>
            <a:pPr lvl="1"/>
            <a:r>
              <a:rPr lang="en-US" dirty="0"/>
              <a:t>Example: Angkor/</a:t>
            </a:r>
            <a:r>
              <a:rPr lang="en-US" dirty="0" err="1"/>
              <a:t>Siem</a:t>
            </a:r>
            <a:r>
              <a:rPr lang="en-US" dirty="0"/>
              <a:t> Reap</a:t>
            </a:r>
          </a:p>
          <a:p>
            <a:r>
              <a:rPr lang="en-US" dirty="0"/>
              <a:t>Hydropower reservoirs</a:t>
            </a:r>
          </a:p>
          <a:p>
            <a:pPr lvl="1"/>
            <a:r>
              <a:rPr lang="en-US" dirty="0"/>
              <a:t>Example: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Binh</a:t>
            </a:r>
            <a:r>
              <a:rPr lang="en-US" dirty="0"/>
              <a:t> Dam, Vietnam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D02431B2-332B-BB4F-BB48-ED1F0DD16D3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2" r="17112"/>
          <a:stretch>
            <a:fillRect/>
          </a:stretch>
        </p:blipFill>
        <p:spPr>
          <a:xfrm>
            <a:off x="1733463" y="3861048"/>
            <a:ext cx="2841346" cy="2591866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064CBF-B423-464C-AEDE-36AC1A86C7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Post-agrarian land conversion</a:t>
            </a:r>
          </a:p>
        </p:txBody>
      </p:sp>
      <p:pic>
        <p:nvPicPr>
          <p:cNvPr id="8" name="Content Placeholder 3" descr="users_manual.jpg">
            <a:extLst>
              <a:ext uri="{FF2B5EF4-FFF2-40B4-BE49-F238E27FC236}">
                <a16:creationId xmlns:a16="http://schemas.microsoft.com/office/drawing/2014/main" id="{4609989D-E76D-5349-AC8C-2DED596F0C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179387" y="1960596"/>
            <a:ext cx="3682752" cy="202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825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40B3DCE-F3BF-3A4E-AE29-F5BB2ADF2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2E9416-D4A4-1F4D-A475-33359C004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Questioning shared poverty </a:t>
            </a:r>
          </a:p>
          <a:p>
            <a:pPr lvl="1"/>
            <a:r>
              <a:rPr lang="en-US" dirty="0"/>
              <a:t>Example: Java</a:t>
            </a:r>
          </a:p>
          <a:p>
            <a:r>
              <a:rPr lang="en-US" dirty="0"/>
              <a:t>Enclosure </a:t>
            </a:r>
          </a:p>
          <a:p>
            <a:pPr lvl="1"/>
            <a:r>
              <a:rPr lang="en-US" dirty="0"/>
              <a:t>Example: Sulawesi</a:t>
            </a:r>
          </a:p>
          <a:p>
            <a:r>
              <a:rPr lang="en-US" dirty="0"/>
              <a:t>Agrarian differentiation</a:t>
            </a:r>
          </a:p>
          <a:p>
            <a:pPr lvl="1"/>
            <a:r>
              <a:rPr lang="en-US" dirty="0"/>
              <a:t>Example: Mekong Delta, Vietnam</a:t>
            </a:r>
          </a:p>
          <a:p>
            <a:pPr lvl="1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064CBF-B423-464C-AEDE-36AC1A86C7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Intimate differentiation</a:t>
            </a:r>
          </a:p>
        </p:txBody>
      </p:sp>
      <p:pic>
        <p:nvPicPr>
          <p:cNvPr id="10" name="Picture Placeholder 15">
            <a:extLst>
              <a:ext uri="{FF2B5EF4-FFF2-40B4-BE49-F238E27FC236}">
                <a16:creationId xmlns:a16="http://schemas.microsoft.com/office/drawing/2014/main" id="{520F3218-1376-5742-AE9F-0F9FA76CF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3" r="6083"/>
          <a:stretch>
            <a:fillRect/>
          </a:stretch>
        </p:blipFill>
        <p:spPr>
          <a:xfrm>
            <a:off x="223294" y="1743830"/>
            <a:ext cx="2836538" cy="2162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Placeholder 1">
            <a:extLst>
              <a:ext uri="{FF2B5EF4-FFF2-40B4-BE49-F238E27FC236}">
                <a16:creationId xmlns:a16="http://schemas.microsoft.com/office/drawing/2014/main" id="{DC46CD10-8D7A-744D-9514-5DB2FC73B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" r="8890"/>
          <a:stretch>
            <a:fillRect/>
          </a:stretch>
        </p:blipFill>
        <p:spPr>
          <a:xfrm>
            <a:off x="1857356" y="3994207"/>
            <a:ext cx="2757660" cy="2515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7596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40B3DCE-F3BF-3A4E-AE29-F5BB2ADF2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2E9416-D4A4-1F4D-A475-33359C004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Indigenous claims</a:t>
            </a:r>
          </a:p>
          <a:p>
            <a:pPr lvl="1"/>
            <a:r>
              <a:rPr lang="en-US" dirty="0"/>
              <a:t>Example: Philippines</a:t>
            </a:r>
          </a:p>
          <a:p>
            <a:r>
              <a:rPr lang="en-US" dirty="0"/>
              <a:t>Ethnoterritorial claims</a:t>
            </a:r>
          </a:p>
          <a:p>
            <a:pPr lvl="1"/>
            <a:r>
              <a:rPr lang="en-US" dirty="0"/>
              <a:t>Example: Kalimantan</a:t>
            </a:r>
          </a:p>
          <a:p>
            <a:r>
              <a:rPr lang="en-US" dirty="0"/>
              <a:t>Right to livelihood</a:t>
            </a:r>
          </a:p>
          <a:p>
            <a:pPr lvl="1"/>
            <a:r>
              <a:rPr lang="en-US" dirty="0"/>
              <a:t>Example: Indonesia</a:t>
            </a:r>
          </a:p>
          <a:p>
            <a:r>
              <a:rPr lang="en-US" dirty="0" err="1"/>
              <a:t>Mobilising</a:t>
            </a:r>
            <a:r>
              <a:rPr lang="en-US" dirty="0"/>
              <a:t> against eviction</a:t>
            </a:r>
          </a:p>
          <a:p>
            <a:pPr lvl="1"/>
            <a:r>
              <a:rPr lang="en-US" dirty="0"/>
              <a:t>Example: Assembly of the Poor, Thailand</a:t>
            </a:r>
          </a:p>
          <a:p>
            <a:pPr lvl="1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064CBF-B423-464C-AEDE-36AC1A86C7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Counter-exclusions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804767-82BF-3041-AD24-3BBAD75D7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4" y="2321086"/>
            <a:ext cx="4321175" cy="323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8505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Beyond Southeast Asia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435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40B3DCE-F3BF-3A4E-AE29-F5BB2ADF2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Southeast Asia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7A66D0-C351-D544-8528-8F53AE69E7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24128" y="5853152"/>
            <a:ext cx="2768871" cy="593725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hlinkClick r:id="rId2"/>
              </a:rPr>
              <a:t>https://press.anu.edu.au/publications/series/state-society-and-governance-melanesia/kastom-property-and-ideology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064CBF-B423-464C-AEDE-36AC1A86C7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825" y="1268413"/>
            <a:ext cx="8662988" cy="485791"/>
          </a:xfrm>
        </p:spPr>
        <p:txBody>
          <a:bodyPr/>
          <a:lstStyle/>
          <a:p>
            <a:r>
              <a:rPr lang="en-US" dirty="0"/>
              <a:t>Melanesia: </a:t>
            </a:r>
            <a:r>
              <a:rPr lang="en-US" dirty="0" err="1"/>
              <a:t>Kastom</a:t>
            </a:r>
            <a:r>
              <a:rPr lang="en-US" dirty="0"/>
              <a:t>, Property and Ideology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8BB919-BF18-1B49-AD22-4C37D0159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5" y="2492896"/>
            <a:ext cx="4321175" cy="28726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C4400B-3944-2144-9E9E-CF1444C25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1794163"/>
            <a:ext cx="2768871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143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40B3DCE-F3BF-3A4E-AE29-F5BB2ADF2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Southeast Asia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2E9416-D4A4-1F4D-A475-33359C004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Africa</a:t>
            </a:r>
          </a:p>
          <a:p>
            <a:r>
              <a:rPr lang="en-US" dirty="0"/>
              <a:t>South Asia</a:t>
            </a:r>
          </a:p>
          <a:p>
            <a:r>
              <a:rPr lang="en-US" dirty="0"/>
              <a:t>Latin America</a:t>
            </a:r>
          </a:p>
          <a:p>
            <a:pPr lvl="1"/>
            <a:r>
              <a:rPr lang="en-US" dirty="0"/>
              <a:t>“</a:t>
            </a:r>
            <a:r>
              <a:rPr lang="en-AU" dirty="0"/>
              <a:t>This double-edged aspect of exclusion speaks to me as someone who works in Latin America where you have the rise of left-leaning or populist governments voted in by large-scale popular mobilizations with strong anti-neo liberal sentiment. These governments – from Venezuela to Bolivia, Ecuador, Argentina and Brazil – are having to perform a very complicated dance between the popularization of resources and appeal to the public and the necessary exclusions made in the name of progress, development and social well-being.”</a:t>
            </a:r>
          </a:p>
          <a:p>
            <a:pPr lvl="5"/>
            <a:r>
              <a:rPr lang="en-AU" dirty="0"/>
              <a:t>Wendy Wolford, comments from Authors meet Critics session at AAG meeting, Boston, 28 Feb 2012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064CBF-B423-464C-AEDE-36AC1A86C7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825" y="1268413"/>
            <a:ext cx="8662988" cy="485791"/>
          </a:xfrm>
        </p:spPr>
        <p:txBody>
          <a:bodyPr/>
          <a:lstStyle/>
          <a:p>
            <a:r>
              <a:rPr lang="en-US" dirty="0"/>
              <a:t>Other world regions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0E7625-AD77-0845-8508-C1EFA0279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58" y="2566392"/>
            <a:ext cx="4289907" cy="273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866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40B3DCE-F3BF-3A4E-AE29-F5BB2ADF2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Southeast Asia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2E9416-D4A4-1F4D-A475-33359C004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E26E300-2D34-6D49-9D58-F07822DD4D8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7A66D0-C351-D544-8528-8F53AE69E7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064CBF-B423-464C-AEDE-36AC1A86C7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825" y="1268413"/>
            <a:ext cx="8662988" cy="48579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D3FB85-8A5D-A147-8514-C3E1299FC9CE}"/>
              </a:ext>
            </a:extLst>
          </p:cNvPr>
          <p:cNvSpPr/>
          <p:nvPr/>
        </p:nvSpPr>
        <p:spPr>
          <a:xfrm>
            <a:off x="3306270" y="2967335"/>
            <a:ext cx="25314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China?</a:t>
            </a:r>
          </a:p>
        </p:txBody>
      </p:sp>
    </p:spTree>
    <p:extLst>
      <p:ext uri="{BB962C8B-B14F-4D97-AF65-F5344CB8AC3E}">
        <p14:creationId xmlns:p14="http://schemas.microsoft.com/office/powerpoint/2010/main" val="3959550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15816" y="4183920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2"/>
              </a:rPr>
              <a:t>philip.hirsch@sydney.edu.au</a:t>
            </a:r>
            <a:endParaRPr lang="en-US" dirty="0"/>
          </a:p>
          <a:p>
            <a:pPr algn="ctr"/>
            <a:endParaRPr lang="en-US" dirty="0">
              <a:hlinkClick r:id="rId3"/>
            </a:endParaRP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04455" y="1484784"/>
            <a:ext cx="871424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4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Thank you for your attention 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718A-1B3D-42D2-9A2B-FB6CFA4B4E8D}" type="slidenum">
              <a:rPr lang="en-AU" smtClean="0"/>
              <a:pPr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15670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40B3DCE-F3BF-3A4E-AE29-F5BB2ADF2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Revived interest in land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064CBF-B423-464C-AEDE-36AC1A86C7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Beyond agrarian political economy? 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AA4D9817-54B4-844C-A667-81A80BA11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554" y="1756017"/>
            <a:ext cx="4637486" cy="4502885"/>
          </a:xfrm>
        </p:spPr>
        <p:txBody>
          <a:bodyPr/>
          <a:lstStyle/>
          <a:p>
            <a:r>
              <a:rPr lang="en-US" dirty="0"/>
              <a:t>Agrarian studies of the 1960s-1980s</a:t>
            </a:r>
          </a:p>
          <a:p>
            <a:r>
              <a:rPr lang="en-US" dirty="0"/>
              <a:t>Decline post-1989</a:t>
            </a:r>
          </a:p>
          <a:p>
            <a:r>
              <a:rPr lang="en-US" dirty="0"/>
              <a:t>Revival post-2008</a:t>
            </a:r>
          </a:p>
          <a:p>
            <a:r>
              <a:rPr lang="en-US" dirty="0"/>
              <a:t>New actors, </a:t>
            </a:r>
            <a:r>
              <a:rPr lang="en-US"/>
              <a:t>intensified competition</a:t>
            </a:r>
            <a:r>
              <a:rPr lang="en-US" dirty="0"/>
              <a:t>, new processes… new concepts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C9C87BA-6611-D44A-8294-5E21FF66D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02004">
            <a:off x="4726662" y="2051193"/>
            <a:ext cx="1590762" cy="24662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41AF80-5B68-7146-832F-68AC5A4CC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11564">
            <a:off x="6835942" y="3160781"/>
            <a:ext cx="1652910" cy="2601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5600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40B3DCE-F3BF-3A4E-AE29-F5BB2ADF2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Revived interest in land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91E44F8-3C17-114A-9866-2BA3483CC0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895" y="3445391"/>
            <a:ext cx="2387600" cy="1397000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064CBF-B423-464C-AEDE-36AC1A86C7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Land initiatives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2EE47D-D0CD-534E-92DF-297110DCC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882" y="1412776"/>
            <a:ext cx="2032000" cy="304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3A8C13B-6155-6142-B479-5AE086565D0E}"/>
              </a:ext>
            </a:extLst>
          </p:cNvPr>
          <p:cNvSpPr txBox="1"/>
          <p:nvPr/>
        </p:nvSpPr>
        <p:spPr>
          <a:xfrm>
            <a:off x="6156177" y="4996333"/>
            <a:ext cx="29523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/>
              <a:t>“…works to help partners to create, curate and disseminate land governance data and information to become part of a more inclusive, friendly and accessible information landscape”</a:t>
            </a:r>
            <a:endParaRPr lang="en-US" sz="14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3CCCE0C-C340-E24F-9D25-817DF04E38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14" y="5056128"/>
            <a:ext cx="3433922" cy="65721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16B4458-30ED-D541-B475-F689B841BB3E}"/>
              </a:ext>
            </a:extLst>
          </p:cNvPr>
          <p:cNvSpPr txBox="1"/>
          <p:nvPr/>
        </p:nvSpPr>
        <p:spPr>
          <a:xfrm>
            <a:off x="199736" y="5858108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/>
              <a:t>“…the world’s largest science-led platform on sustainable land use”</a:t>
            </a:r>
            <a:endParaRPr lang="en-US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CF4528-5CA8-9E40-B4E9-B4A54DB906AE}"/>
              </a:ext>
            </a:extLst>
          </p:cNvPr>
          <p:cNvSpPr txBox="1"/>
          <p:nvPr/>
        </p:nvSpPr>
        <p:spPr>
          <a:xfrm>
            <a:off x="3923929" y="4102021"/>
            <a:ext cx="20882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/>
              <a:t>“Securing family farmers and communities access to land and natural resources in the Mekong Region”</a:t>
            </a:r>
            <a:endParaRPr lang="en-US" sz="14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5024F82-7DAD-AA41-81B0-708DCD4C05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2594868"/>
            <a:ext cx="2082800" cy="5461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8D43CE4-F67F-A34D-AB9A-200197AE97EB}"/>
              </a:ext>
            </a:extLst>
          </p:cNvPr>
          <p:cNvSpPr txBox="1"/>
          <p:nvPr/>
        </p:nvSpPr>
        <p:spPr>
          <a:xfrm>
            <a:off x="179512" y="3212976"/>
            <a:ext cx="29523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/>
              <a:t>“… a global and independent land monitoring initiative that promotes transparency and accountability in decisions over land and investment”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04290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285719" y="1777496"/>
            <a:ext cx="7958689" cy="1080000"/>
          </a:xfrm>
        </p:spPr>
        <p:txBody>
          <a:bodyPr/>
          <a:lstStyle/>
          <a:p>
            <a:r>
              <a:rPr lang="en-US" dirty="0"/>
              <a:t>Exclusion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639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40B3DCE-F3BF-3A4E-AE29-F5BB2ADF2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Exclusion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2E9416-D4A4-1F4D-A475-33359C004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Inclusion</a:t>
            </a:r>
          </a:p>
          <a:p>
            <a:r>
              <a:rPr lang="en-US" dirty="0"/>
              <a:t>Access: the ability to benefit from things</a:t>
            </a:r>
          </a:p>
          <a:p>
            <a:r>
              <a:rPr lang="en-US" dirty="0"/>
              <a:t>Exclusion: </a:t>
            </a:r>
          </a:p>
          <a:p>
            <a:pPr lvl="1"/>
            <a:r>
              <a:rPr lang="en-US" dirty="0"/>
              <a:t>A condition</a:t>
            </a:r>
          </a:p>
          <a:p>
            <a:pPr lvl="1"/>
            <a:r>
              <a:rPr lang="en-US" dirty="0"/>
              <a:t>A process: the ways in which people are prevented from benefiting from things</a:t>
            </a:r>
          </a:p>
          <a:p>
            <a:pPr lvl="1"/>
            <a:r>
              <a:rPr lang="en-US" dirty="0"/>
              <a:t>Hence focuses on contention, power</a:t>
            </a:r>
          </a:p>
          <a:p>
            <a:r>
              <a:rPr lang="en-US" dirty="0"/>
              <a:t>Actors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064CBF-B423-464C-AEDE-36AC1A86C7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Exclusion, inclusion and access</a:t>
            </a:r>
          </a:p>
        </p:txBody>
      </p:sp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29CBD01E-6A4B-964E-8AC1-B7F004F71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336" y="2220925"/>
            <a:ext cx="2371441" cy="36283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958242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40B3DCE-F3BF-3A4E-AE29-F5BB2ADF2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Exclusion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2E9416-D4A4-1F4D-A475-33359C004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normative or analytical concept?</a:t>
            </a:r>
          </a:p>
          <a:p>
            <a:r>
              <a:rPr lang="en-US" dirty="0"/>
              <a:t>Beyond the idea of exclusion as a “social bad”</a:t>
            </a:r>
          </a:p>
          <a:p>
            <a:r>
              <a:rPr lang="en-US" dirty="0" err="1"/>
              <a:t>Normalising</a:t>
            </a:r>
            <a:r>
              <a:rPr lang="en-US" dirty="0"/>
              <a:t> exclusion conceptually</a:t>
            </a:r>
          </a:p>
          <a:p>
            <a:r>
              <a:rPr lang="en-US" dirty="0"/>
              <a:t>Structuring our understanding of exclusion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064CBF-B423-464C-AEDE-36AC1A86C7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Normalising</a:t>
            </a:r>
            <a:r>
              <a:rPr lang="en-US" dirty="0"/>
              <a:t> exclusion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5EA639-91DB-4F43-AEED-519C16A88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85" y="2636913"/>
            <a:ext cx="4215103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915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40B3DCE-F3BF-3A4E-AE29-F5BB2ADF2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Exclusion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2E9416-D4A4-1F4D-A475-33359C004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Exclusion’s conceptual cousins</a:t>
            </a:r>
          </a:p>
          <a:p>
            <a:pPr lvl="1"/>
            <a:r>
              <a:rPr lang="en-US" dirty="0"/>
              <a:t>Enclosure</a:t>
            </a:r>
          </a:p>
          <a:p>
            <a:pPr lvl="1"/>
            <a:r>
              <a:rPr lang="en-US" dirty="0"/>
              <a:t>Primitive accumulation</a:t>
            </a:r>
          </a:p>
          <a:p>
            <a:pPr lvl="1"/>
            <a:r>
              <a:rPr lang="en-US" dirty="0"/>
              <a:t>(Accumulation by) dispossession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064CBF-B423-464C-AEDE-36AC1A86C7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Exclusion, enclosure and dispossession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D60BD1-58FE-8A48-956E-C1A579A3C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13" y="2204864"/>
            <a:ext cx="4321987" cy="288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04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Exclusion’s double edge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786162"/>
      </p:ext>
    </p:extLst>
  </p:cSld>
  <p:clrMapOvr>
    <a:masterClrMapping/>
  </p:clrMapOvr>
</p:sld>
</file>

<file path=ppt/theme/theme1.xml><?xml version="1.0" encoding="utf-8"?>
<a:theme xmlns:a="http://schemas.openxmlformats.org/drawingml/2006/main" name="UNIS Master">
  <a:themeElements>
    <a:clrScheme name="UNIS Master">
      <a:dk1>
        <a:sysClr val="windowText" lastClr="000000"/>
      </a:dk1>
      <a:lt1>
        <a:sysClr val="window" lastClr="FFFFFF"/>
      </a:lt1>
      <a:dk2>
        <a:srgbClr val="12416C"/>
      </a:dk2>
      <a:lt2>
        <a:srgbClr val="FBCD6B"/>
      </a:lt2>
      <a:accent1>
        <a:srgbClr val="CE1126"/>
      </a:accent1>
      <a:accent2>
        <a:srgbClr val="12416C"/>
      </a:accent2>
      <a:accent3>
        <a:srgbClr val="F9B72C"/>
      </a:accent3>
      <a:accent4>
        <a:srgbClr val="BBBDC0"/>
      </a:accent4>
      <a:accent5>
        <a:srgbClr val="E68892"/>
      </a:accent5>
      <a:accent6>
        <a:srgbClr val="88A0B5"/>
      </a:accent6>
      <a:hlink>
        <a:srgbClr val="0000FF"/>
      </a:hlink>
      <a:folHlink>
        <a:srgbClr val="0000FF"/>
      </a:folHlink>
    </a:clrScheme>
    <a:fontScheme name="UNIS_0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31088</TotalTime>
  <Words>869</Words>
  <Application>Microsoft Macintosh PowerPoint</Application>
  <PresentationFormat>On-screen Show (4:3)</PresentationFormat>
  <Paragraphs>184</Paragraphs>
  <Slides>28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Wingdings</vt:lpstr>
      <vt:lpstr>UNIS Master</vt:lpstr>
      <vt:lpstr>Powers of Exclusion</vt:lpstr>
      <vt:lpstr>Revived interest in land</vt:lpstr>
      <vt:lpstr>Revived interest in land</vt:lpstr>
      <vt:lpstr>Revived interest in land</vt:lpstr>
      <vt:lpstr>Exclusion</vt:lpstr>
      <vt:lpstr>Exclusion</vt:lpstr>
      <vt:lpstr>Exclusion</vt:lpstr>
      <vt:lpstr>Exclusion</vt:lpstr>
      <vt:lpstr>Exclusion’s double edge</vt:lpstr>
      <vt:lpstr>Exclusion’s double edge</vt:lpstr>
      <vt:lpstr>Exclusion’s double edge</vt:lpstr>
      <vt:lpstr>Powers</vt:lpstr>
      <vt:lpstr>Powers</vt:lpstr>
      <vt:lpstr>Powers</vt:lpstr>
      <vt:lpstr>Powers</vt:lpstr>
      <vt:lpstr>Powers</vt:lpstr>
      <vt:lpstr>Processes</vt:lpstr>
      <vt:lpstr>Processes</vt:lpstr>
      <vt:lpstr>Processes</vt:lpstr>
      <vt:lpstr>Processes</vt:lpstr>
      <vt:lpstr>Processes</vt:lpstr>
      <vt:lpstr>Processes</vt:lpstr>
      <vt:lpstr>Processes</vt:lpstr>
      <vt:lpstr>Beyond Southeast Asia</vt:lpstr>
      <vt:lpstr>Beyond Southeast Asia</vt:lpstr>
      <vt:lpstr>Beyond Southeast Asia</vt:lpstr>
      <vt:lpstr>Beyond Southeast Asia</vt:lpstr>
      <vt:lpstr>PowerPoint Presentation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UNIS Template</dc:title>
  <dc:creator>PresentationStudio.com</dc:creator>
  <cp:lastModifiedBy>Philip Hirsch</cp:lastModifiedBy>
  <cp:revision>506</cp:revision>
  <dcterms:created xsi:type="dcterms:W3CDTF">2010-01-29T23:28:42Z</dcterms:created>
  <dcterms:modified xsi:type="dcterms:W3CDTF">2018-05-16T09:35:57Z</dcterms:modified>
</cp:coreProperties>
</file>